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2"/>
  </p:notesMasterIdLst>
  <p:sldIdLst>
    <p:sldId id="257" r:id="rId2"/>
    <p:sldId id="339" r:id="rId3"/>
    <p:sldId id="258" r:id="rId4"/>
    <p:sldId id="259" r:id="rId5"/>
    <p:sldId id="262" r:id="rId6"/>
    <p:sldId id="412" r:id="rId7"/>
    <p:sldId id="413" r:id="rId8"/>
    <p:sldId id="260" r:id="rId9"/>
    <p:sldId id="261" r:id="rId10"/>
    <p:sldId id="414" r:id="rId11"/>
    <p:sldId id="415" r:id="rId12"/>
    <p:sldId id="340" r:id="rId13"/>
    <p:sldId id="416" r:id="rId14"/>
    <p:sldId id="268" r:id="rId15"/>
    <p:sldId id="417" r:id="rId16"/>
    <p:sldId id="356" r:id="rId17"/>
    <p:sldId id="267" r:id="rId18"/>
    <p:sldId id="421" r:id="rId19"/>
    <p:sldId id="420" r:id="rId20"/>
    <p:sldId id="418" r:id="rId21"/>
    <p:sldId id="426" r:id="rId22"/>
    <p:sldId id="419" r:id="rId23"/>
    <p:sldId id="422" r:id="rId24"/>
    <p:sldId id="423" r:id="rId25"/>
    <p:sldId id="424" r:id="rId26"/>
    <p:sldId id="425" r:id="rId27"/>
    <p:sldId id="427" r:id="rId28"/>
    <p:sldId id="428" r:id="rId29"/>
    <p:sldId id="436" r:id="rId30"/>
    <p:sldId id="429" r:id="rId31"/>
    <p:sldId id="430" r:id="rId32"/>
    <p:sldId id="432" r:id="rId33"/>
    <p:sldId id="433" r:id="rId34"/>
    <p:sldId id="434" r:id="rId35"/>
    <p:sldId id="435" r:id="rId36"/>
    <p:sldId id="275" r:id="rId37"/>
    <p:sldId id="437" r:id="rId38"/>
    <p:sldId id="438" r:id="rId39"/>
    <p:sldId id="439" r:id="rId40"/>
    <p:sldId id="440" r:id="rId41"/>
    <p:sldId id="441" r:id="rId42"/>
    <p:sldId id="442" r:id="rId43"/>
    <p:sldId id="443" r:id="rId44"/>
    <p:sldId id="444" r:id="rId45"/>
    <p:sldId id="445" r:id="rId46"/>
    <p:sldId id="446" r:id="rId47"/>
    <p:sldId id="447" r:id="rId48"/>
    <p:sldId id="448" r:id="rId49"/>
    <p:sldId id="449" r:id="rId50"/>
    <p:sldId id="450" r:id="rId51"/>
    <p:sldId id="451" r:id="rId52"/>
    <p:sldId id="452" r:id="rId53"/>
    <p:sldId id="454" r:id="rId54"/>
    <p:sldId id="453" r:id="rId55"/>
    <p:sldId id="455" r:id="rId56"/>
    <p:sldId id="456" r:id="rId57"/>
    <p:sldId id="457" r:id="rId58"/>
    <p:sldId id="461" r:id="rId59"/>
    <p:sldId id="462" r:id="rId60"/>
    <p:sldId id="463" r:id="rId61"/>
    <p:sldId id="464" r:id="rId62"/>
    <p:sldId id="465" r:id="rId63"/>
    <p:sldId id="466" r:id="rId64"/>
    <p:sldId id="483" r:id="rId65"/>
    <p:sldId id="467" r:id="rId66"/>
    <p:sldId id="470" r:id="rId67"/>
    <p:sldId id="468" r:id="rId68"/>
    <p:sldId id="469" r:id="rId69"/>
    <p:sldId id="471" r:id="rId70"/>
    <p:sldId id="458" r:id="rId71"/>
    <p:sldId id="492" r:id="rId72"/>
    <p:sldId id="472" r:id="rId73"/>
    <p:sldId id="473" r:id="rId74"/>
    <p:sldId id="474" r:id="rId75"/>
    <p:sldId id="475" r:id="rId76"/>
    <p:sldId id="476" r:id="rId77"/>
    <p:sldId id="493" r:id="rId78"/>
    <p:sldId id="477" r:id="rId79"/>
    <p:sldId id="478" r:id="rId80"/>
    <p:sldId id="481" r:id="rId81"/>
    <p:sldId id="482" r:id="rId82"/>
    <p:sldId id="484" r:id="rId83"/>
    <p:sldId id="487" r:id="rId84"/>
    <p:sldId id="488" r:id="rId85"/>
    <p:sldId id="489" r:id="rId86"/>
    <p:sldId id="485" r:id="rId87"/>
    <p:sldId id="486" r:id="rId88"/>
    <p:sldId id="491" r:id="rId89"/>
    <p:sldId id="490" r:id="rId90"/>
    <p:sldId id="306" r:id="rId9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2" clrIdx="0">
    <p:extLst>
      <p:ext uri="{19B8F6BF-5375-455C-9EA6-DF929625EA0E}">
        <p15:presenceInfo xmlns:p15="http://schemas.microsoft.com/office/powerpoint/2012/main" userId="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182E"/>
    <a:srgbClr val="34917E"/>
    <a:srgbClr val="086608"/>
    <a:srgbClr val="F0A446"/>
    <a:srgbClr val="F7F6E0"/>
    <a:srgbClr val="97162D"/>
    <a:srgbClr val="97172E"/>
    <a:srgbClr val="056206"/>
    <a:srgbClr val="A8CBA9"/>
    <a:srgbClr val="0363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154" autoAdjust="0"/>
  </p:normalViewPr>
  <p:slideViewPr>
    <p:cSldViewPr snapToGrid="0">
      <p:cViewPr varScale="1">
        <p:scale>
          <a:sx n="50" d="100"/>
          <a:sy n="50" d="100"/>
        </p:scale>
        <p:origin x="58" y="5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4-28T15:43:46.178" idx="1">
    <p:pos x="10" y="10"/>
    <p:text/>
    <p:extLst>
      <p:ext uri="{C676402C-5697-4E1C-873F-D02D1690AC5C}">
        <p15:threadingInfo xmlns:p15="http://schemas.microsoft.com/office/powerpoint/2012/main" timeZoneBias="300"/>
      </p:ext>
    </p:extLst>
  </p:cm>
  <p:cm authorId="1" dt="2019-04-28T15:43:48.026" idx="2">
    <p:pos x="146" y="146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33DF70-0D3D-4DF4-AE06-513F83F319FE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s-MX"/>
        </a:p>
      </dgm:t>
    </dgm:pt>
    <dgm:pt modelId="{6CFD9D4F-B33F-4490-AA22-70D518EC9682}">
      <dgm:prSet phldrT="[Texto]" custT="1"/>
      <dgm:spPr/>
      <dgm:t>
        <a:bodyPr/>
        <a:lstStyle/>
        <a:p>
          <a:pPr algn="ctr"/>
          <a:r>
            <a:rPr lang="es-MX" sz="2400" b="1" i="0" dirty="0">
              <a:solidFill>
                <a:srgbClr val="34917E"/>
              </a:solidFill>
              <a:effectLst/>
            </a:rPr>
            <a:t>Necesidad, meta o deseo</a:t>
          </a:r>
        </a:p>
      </dgm:t>
    </dgm:pt>
    <dgm:pt modelId="{C71CC2F3-848A-4E00-87A9-43B702C1FA76}" type="parTrans" cxnId="{6F5ADD74-A6A4-4E9B-B659-D5DADBFECAC5}">
      <dgm:prSet/>
      <dgm:spPr/>
      <dgm:t>
        <a:bodyPr/>
        <a:lstStyle/>
        <a:p>
          <a:endParaRPr lang="es-MX"/>
        </a:p>
      </dgm:t>
    </dgm:pt>
    <dgm:pt modelId="{BF823DE1-1EAA-44E9-ACD1-C5F58CD8DC82}" type="sibTrans" cxnId="{6F5ADD74-A6A4-4E9B-B659-D5DADBFECAC5}">
      <dgm:prSet/>
      <dgm:spPr/>
      <dgm:t>
        <a:bodyPr/>
        <a:lstStyle/>
        <a:p>
          <a:endParaRPr lang="es-MX"/>
        </a:p>
      </dgm:t>
    </dgm:pt>
    <dgm:pt modelId="{B0C2DB12-8949-477E-8570-BE40AD220A2D}">
      <dgm:prSet phldrT="[Texto]" custT="1"/>
      <dgm:spPr/>
      <dgm:t>
        <a:bodyPr/>
        <a:lstStyle/>
        <a:p>
          <a:r>
            <a:rPr lang="es-MX" sz="2400" b="1" i="0" dirty="0">
              <a:solidFill>
                <a:srgbClr val="34917E"/>
              </a:solidFill>
              <a:effectLst/>
            </a:rPr>
            <a:t>Motivación</a:t>
          </a:r>
        </a:p>
      </dgm:t>
    </dgm:pt>
    <dgm:pt modelId="{4D16B999-D045-4859-AFC4-FBD39CE9ED51}" type="parTrans" cxnId="{CF8BEED0-76E3-4A02-BD2E-715B41F5E784}">
      <dgm:prSet/>
      <dgm:spPr/>
      <dgm:t>
        <a:bodyPr/>
        <a:lstStyle/>
        <a:p>
          <a:endParaRPr lang="es-MX"/>
        </a:p>
      </dgm:t>
    </dgm:pt>
    <dgm:pt modelId="{CE50CA4E-0153-47CE-9A50-6B7ECE54B5A8}" type="sibTrans" cxnId="{CF8BEED0-76E3-4A02-BD2E-715B41F5E784}">
      <dgm:prSet/>
      <dgm:spPr/>
      <dgm:t>
        <a:bodyPr/>
        <a:lstStyle/>
        <a:p>
          <a:endParaRPr lang="es-MX"/>
        </a:p>
      </dgm:t>
    </dgm:pt>
    <dgm:pt modelId="{763A555C-6A2A-4D87-B6BE-B88BF0907070}">
      <dgm:prSet phldrT="[Texto]" custT="1"/>
      <dgm:spPr/>
      <dgm:t>
        <a:bodyPr/>
        <a:lstStyle/>
        <a:p>
          <a:r>
            <a:rPr lang="es-MX" sz="2400" b="1" i="0" dirty="0">
              <a:solidFill>
                <a:srgbClr val="34917E"/>
              </a:solidFill>
              <a:effectLst/>
            </a:rPr>
            <a:t>Hábito</a:t>
          </a:r>
        </a:p>
      </dgm:t>
    </dgm:pt>
    <dgm:pt modelId="{3C9B0F0F-2E46-48AE-A0FC-A4DDD04EF1CC}" type="parTrans" cxnId="{B70B5F1E-40F8-4546-8D74-66E7C6BF3A42}">
      <dgm:prSet/>
      <dgm:spPr/>
      <dgm:t>
        <a:bodyPr/>
        <a:lstStyle/>
        <a:p>
          <a:endParaRPr lang="es-MX"/>
        </a:p>
      </dgm:t>
    </dgm:pt>
    <dgm:pt modelId="{B2DEAA5D-26EB-48E4-BFA6-67DF5E805520}" type="sibTrans" cxnId="{B70B5F1E-40F8-4546-8D74-66E7C6BF3A42}">
      <dgm:prSet/>
      <dgm:spPr/>
      <dgm:t>
        <a:bodyPr/>
        <a:lstStyle/>
        <a:p>
          <a:endParaRPr lang="es-MX"/>
        </a:p>
      </dgm:t>
    </dgm:pt>
    <dgm:pt modelId="{A90D0F5D-71E5-4827-B397-FB007BFFA993}">
      <dgm:prSet custT="1"/>
      <dgm:spPr/>
      <dgm:t>
        <a:bodyPr/>
        <a:lstStyle/>
        <a:p>
          <a:r>
            <a:rPr lang="es-MX" sz="2400" b="1" i="0" dirty="0">
              <a:solidFill>
                <a:srgbClr val="34917E"/>
              </a:solidFill>
              <a:effectLst/>
            </a:rPr>
            <a:t>Actitudes</a:t>
          </a:r>
        </a:p>
      </dgm:t>
    </dgm:pt>
    <dgm:pt modelId="{4980781C-8CDA-478D-A00D-42512A5F6AC5}" type="parTrans" cxnId="{6F92BA80-B959-45A6-AC9C-EA3F5B6338E4}">
      <dgm:prSet/>
      <dgm:spPr/>
      <dgm:t>
        <a:bodyPr/>
        <a:lstStyle/>
        <a:p>
          <a:endParaRPr lang="es-MX"/>
        </a:p>
      </dgm:t>
    </dgm:pt>
    <dgm:pt modelId="{E82130BF-9E6E-4F0D-94AB-45A567AD9AAE}" type="sibTrans" cxnId="{6F92BA80-B959-45A6-AC9C-EA3F5B6338E4}">
      <dgm:prSet/>
      <dgm:spPr/>
      <dgm:t>
        <a:bodyPr/>
        <a:lstStyle/>
        <a:p>
          <a:endParaRPr lang="es-MX"/>
        </a:p>
      </dgm:t>
    </dgm:pt>
    <dgm:pt modelId="{D95ABEE0-34C1-414E-9F84-1FB3486C3131}">
      <dgm:prSet custT="1"/>
      <dgm:spPr/>
      <dgm:t>
        <a:bodyPr/>
        <a:lstStyle/>
        <a:p>
          <a:r>
            <a:rPr lang="es-MX" sz="2400" b="1" i="0" dirty="0">
              <a:solidFill>
                <a:srgbClr val="34917E"/>
              </a:solidFill>
              <a:effectLst/>
            </a:rPr>
            <a:t>Valores</a:t>
          </a:r>
        </a:p>
      </dgm:t>
    </dgm:pt>
    <dgm:pt modelId="{47A55068-8C77-44E1-BC40-B77170BD9EB4}" type="parTrans" cxnId="{F1C16225-5F41-490D-9E1E-282472679E08}">
      <dgm:prSet/>
      <dgm:spPr/>
      <dgm:t>
        <a:bodyPr/>
        <a:lstStyle/>
        <a:p>
          <a:endParaRPr lang="es-MX"/>
        </a:p>
      </dgm:t>
    </dgm:pt>
    <dgm:pt modelId="{D9CF3023-9B76-4F70-8600-B6E8BFD86BC7}" type="sibTrans" cxnId="{F1C16225-5F41-490D-9E1E-282472679E08}">
      <dgm:prSet/>
      <dgm:spPr/>
      <dgm:t>
        <a:bodyPr/>
        <a:lstStyle/>
        <a:p>
          <a:endParaRPr lang="es-MX"/>
        </a:p>
      </dgm:t>
    </dgm:pt>
    <dgm:pt modelId="{BE2F7934-4CF8-435B-8744-4A42A2D7E355}" type="pres">
      <dgm:prSet presAssocID="{2833DF70-0D3D-4DF4-AE06-513F83F319FE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0619EBFC-FFC4-46C5-92CE-7FB7A1FBC79F}" type="pres">
      <dgm:prSet presAssocID="{6CFD9D4F-B33F-4490-AA22-70D518EC9682}" presName="composite" presStyleCnt="0"/>
      <dgm:spPr/>
    </dgm:pt>
    <dgm:pt modelId="{E27162F8-72C8-4465-8986-B44B3EB8F922}" type="pres">
      <dgm:prSet presAssocID="{6CFD9D4F-B33F-4490-AA22-70D518EC9682}" presName="LShape" presStyleLbl="alignNode1" presStyleIdx="0" presStyleCnt="9"/>
      <dgm:spPr/>
    </dgm:pt>
    <dgm:pt modelId="{6FF44691-812D-4154-B934-6994043A91CC}" type="pres">
      <dgm:prSet presAssocID="{6CFD9D4F-B33F-4490-AA22-70D518EC9682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8DC5601-72CC-4B86-87A0-4304B58D09B6}" type="pres">
      <dgm:prSet presAssocID="{6CFD9D4F-B33F-4490-AA22-70D518EC9682}" presName="Triangle" presStyleLbl="alignNode1" presStyleIdx="1" presStyleCnt="9"/>
      <dgm:spPr/>
    </dgm:pt>
    <dgm:pt modelId="{24BF1090-26C1-486A-BDC5-929480C3B750}" type="pres">
      <dgm:prSet presAssocID="{BF823DE1-1EAA-44E9-ACD1-C5F58CD8DC82}" presName="sibTrans" presStyleCnt="0"/>
      <dgm:spPr/>
    </dgm:pt>
    <dgm:pt modelId="{2DD95ABA-11A1-49E9-AE2A-D4A1E4983C26}" type="pres">
      <dgm:prSet presAssocID="{BF823DE1-1EAA-44E9-ACD1-C5F58CD8DC82}" presName="space" presStyleCnt="0"/>
      <dgm:spPr/>
    </dgm:pt>
    <dgm:pt modelId="{FF98C8D9-E671-4533-9EB4-2F1257899B3F}" type="pres">
      <dgm:prSet presAssocID="{B0C2DB12-8949-477E-8570-BE40AD220A2D}" presName="composite" presStyleCnt="0"/>
      <dgm:spPr/>
    </dgm:pt>
    <dgm:pt modelId="{1E7C02D0-46D2-4E2B-BE90-B47C489E5450}" type="pres">
      <dgm:prSet presAssocID="{B0C2DB12-8949-477E-8570-BE40AD220A2D}" presName="LShape" presStyleLbl="alignNode1" presStyleIdx="2" presStyleCnt="9"/>
      <dgm:spPr/>
    </dgm:pt>
    <dgm:pt modelId="{D38A9811-7196-414A-9B0C-AD0481F0369D}" type="pres">
      <dgm:prSet presAssocID="{B0C2DB12-8949-477E-8570-BE40AD220A2D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6380B93-B4F3-4E06-8C5F-C0284D97BFC6}" type="pres">
      <dgm:prSet presAssocID="{B0C2DB12-8949-477E-8570-BE40AD220A2D}" presName="Triangle" presStyleLbl="alignNode1" presStyleIdx="3" presStyleCnt="9"/>
      <dgm:spPr/>
    </dgm:pt>
    <dgm:pt modelId="{29516067-304A-43D3-A59C-BB2BB2DF05EE}" type="pres">
      <dgm:prSet presAssocID="{CE50CA4E-0153-47CE-9A50-6B7ECE54B5A8}" presName="sibTrans" presStyleCnt="0"/>
      <dgm:spPr/>
    </dgm:pt>
    <dgm:pt modelId="{5806B793-7E7D-412B-9097-9DEE609A30EF}" type="pres">
      <dgm:prSet presAssocID="{CE50CA4E-0153-47CE-9A50-6B7ECE54B5A8}" presName="space" presStyleCnt="0"/>
      <dgm:spPr/>
    </dgm:pt>
    <dgm:pt modelId="{EB2F98C5-6D27-40C4-AE18-A4428FA115B2}" type="pres">
      <dgm:prSet presAssocID="{763A555C-6A2A-4D87-B6BE-B88BF0907070}" presName="composite" presStyleCnt="0"/>
      <dgm:spPr/>
    </dgm:pt>
    <dgm:pt modelId="{66F52944-00F4-4D66-AF2F-8D8E9F18541E}" type="pres">
      <dgm:prSet presAssocID="{763A555C-6A2A-4D87-B6BE-B88BF0907070}" presName="LShape" presStyleLbl="alignNode1" presStyleIdx="4" presStyleCnt="9"/>
      <dgm:spPr/>
    </dgm:pt>
    <dgm:pt modelId="{9FF3AC96-29E9-4CF6-804C-A4CB6706E4BE}" type="pres">
      <dgm:prSet presAssocID="{763A555C-6A2A-4D87-B6BE-B88BF0907070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7FF0749-7873-48B0-8A66-4276448F84C6}" type="pres">
      <dgm:prSet presAssocID="{763A555C-6A2A-4D87-B6BE-B88BF0907070}" presName="Triangle" presStyleLbl="alignNode1" presStyleIdx="5" presStyleCnt="9"/>
      <dgm:spPr/>
    </dgm:pt>
    <dgm:pt modelId="{608D83A6-0942-4688-B4A0-45C0034AB82C}" type="pres">
      <dgm:prSet presAssocID="{B2DEAA5D-26EB-48E4-BFA6-67DF5E805520}" presName="sibTrans" presStyleCnt="0"/>
      <dgm:spPr/>
    </dgm:pt>
    <dgm:pt modelId="{A0C56023-A16B-4953-B59C-7F43C844D3C2}" type="pres">
      <dgm:prSet presAssocID="{B2DEAA5D-26EB-48E4-BFA6-67DF5E805520}" presName="space" presStyleCnt="0"/>
      <dgm:spPr/>
    </dgm:pt>
    <dgm:pt modelId="{569B4DCE-1DD0-4D7A-8229-CD57A75EDBF4}" type="pres">
      <dgm:prSet presAssocID="{A90D0F5D-71E5-4827-B397-FB007BFFA993}" presName="composite" presStyleCnt="0"/>
      <dgm:spPr/>
    </dgm:pt>
    <dgm:pt modelId="{7DD44712-0DF4-4858-ACED-1648452E8EF5}" type="pres">
      <dgm:prSet presAssocID="{A90D0F5D-71E5-4827-B397-FB007BFFA993}" presName="LShape" presStyleLbl="alignNode1" presStyleIdx="6" presStyleCnt="9"/>
      <dgm:spPr/>
    </dgm:pt>
    <dgm:pt modelId="{C55F52FF-4065-497B-9A32-4FC5042D2A7C}" type="pres">
      <dgm:prSet presAssocID="{A90D0F5D-71E5-4827-B397-FB007BFFA993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4D43069-0DE6-4E7E-9F2C-70F419493E10}" type="pres">
      <dgm:prSet presAssocID="{A90D0F5D-71E5-4827-B397-FB007BFFA993}" presName="Triangle" presStyleLbl="alignNode1" presStyleIdx="7" presStyleCnt="9"/>
      <dgm:spPr/>
    </dgm:pt>
    <dgm:pt modelId="{89E34F5D-E63E-45BA-87B3-90239468A850}" type="pres">
      <dgm:prSet presAssocID="{E82130BF-9E6E-4F0D-94AB-45A567AD9AAE}" presName="sibTrans" presStyleCnt="0"/>
      <dgm:spPr/>
    </dgm:pt>
    <dgm:pt modelId="{E731CC7D-1B40-4847-A575-9AF8043A18E6}" type="pres">
      <dgm:prSet presAssocID="{E82130BF-9E6E-4F0D-94AB-45A567AD9AAE}" presName="space" presStyleCnt="0"/>
      <dgm:spPr/>
    </dgm:pt>
    <dgm:pt modelId="{A565C3BE-62DC-4449-A33F-F242FAF4C461}" type="pres">
      <dgm:prSet presAssocID="{D95ABEE0-34C1-414E-9F84-1FB3486C3131}" presName="composite" presStyleCnt="0"/>
      <dgm:spPr/>
    </dgm:pt>
    <dgm:pt modelId="{09A4F29C-5845-48D2-B78D-FBF725B24C74}" type="pres">
      <dgm:prSet presAssocID="{D95ABEE0-34C1-414E-9F84-1FB3486C3131}" presName="LShape" presStyleLbl="alignNode1" presStyleIdx="8" presStyleCnt="9"/>
      <dgm:spPr/>
    </dgm:pt>
    <dgm:pt modelId="{FE8386BC-D963-4EF2-92B4-2CCD658DC543}" type="pres">
      <dgm:prSet presAssocID="{D95ABEE0-34C1-414E-9F84-1FB3486C3131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F5ADD74-A6A4-4E9B-B659-D5DADBFECAC5}" srcId="{2833DF70-0D3D-4DF4-AE06-513F83F319FE}" destId="{6CFD9D4F-B33F-4490-AA22-70D518EC9682}" srcOrd="0" destOrd="0" parTransId="{C71CC2F3-848A-4E00-87A9-43B702C1FA76}" sibTransId="{BF823DE1-1EAA-44E9-ACD1-C5F58CD8DC82}"/>
    <dgm:cxn modelId="{33D17BD3-B539-4056-AA5E-AD1CBED7DE11}" type="presOf" srcId="{B0C2DB12-8949-477E-8570-BE40AD220A2D}" destId="{D38A9811-7196-414A-9B0C-AD0481F0369D}" srcOrd="0" destOrd="0" presId="urn:microsoft.com/office/officeart/2009/3/layout/StepUpProcess"/>
    <dgm:cxn modelId="{98FCB4BD-6D5F-4E1B-820B-E9948115FE1B}" type="presOf" srcId="{D95ABEE0-34C1-414E-9F84-1FB3486C3131}" destId="{FE8386BC-D963-4EF2-92B4-2CCD658DC543}" srcOrd="0" destOrd="0" presId="urn:microsoft.com/office/officeart/2009/3/layout/StepUpProcess"/>
    <dgm:cxn modelId="{CF8BEED0-76E3-4A02-BD2E-715B41F5E784}" srcId="{2833DF70-0D3D-4DF4-AE06-513F83F319FE}" destId="{B0C2DB12-8949-477E-8570-BE40AD220A2D}" srcOrd="1" destOrd="0" parTransId="{4D16B999-D045-4859-AFC4-FBD39CE9ED51}" sibTransId="{CE50CA4E-0153-47CE-9A50-6B7ECE54B5A8}"/>
    <dgm:cxn modelId="{B70B5F1E-40F8-4546-8D74-66E7C6BF3A42}" srcId="{2833DF70-0D3D-4DF4-AE06-513F83F319FE}" destId="{763A555C-6A2A-4D87-B6BE-B88BF0907070}" srcOrd="2" destOrd="0" parTransId="{3C9B0F0F-2E46-48AE-A0FC-A4DDD04EF1CC}" sibTransId="{B2DEAA5D-26EB-48E4-BFA6-67DF5E805520}"/>
    <dgm:cxn modelId="{6F92BA80-B959-45A6-AC9C-EA3F5B6338E4}" srcId="{2833DF70-0D3D-4DF4-AE06-513F83F319FE}" destId="{A90D0F5D-71E5-4827-B397-FB007BFFA993}" srcOrd="3" destOrd="0" parTransId="{4980781C-8CDA-478D-A00D-42512A5F6AC5}" sibTransId="{E82130BF-9E6E-4F0D-94AB-45A567AD9AAE}"/>
    <dgm:cxn modelId="{ECC315DA-C2BA-4A69-926D-C4020CAAED6C}" type="presOf" srcId="{2833DF70-0D3D-4DF4-AE06-513F83F319FE}" destId="{BE2F7934-4CF8-435B-8744-4A42A2D7E355}" srcOrd="0" destOrd="0" presId="urn:microsoft.com/office/officeart/2009/3/layout/StepUpProcess"/>
    <dgm:cxn modelId="{F1C16225-5F41-490D-9E1E-282472679E08}" srcId="{2833DF70-0D3D-4DF4-AE06-513F83F319FE}" destId="{D95ABEE0-34C1-414E-9F84-1FB3486C3131}" srcOrd="4" destOrd="0" parTransId="{47A55068-8C77-44E1-BC40-B77170BD9EB4}" sibTransId="{D9CF3023-9B76-4F70-8600-B6E8BFD86BC7}"/>
    <dgm:cxn modelId="{81C8BC75-A636-4C8A-AA29-35022ADEC92D}" type="presOf" srcId="{763A555C-6A2A-4D87-B6BE-B88BF0907070}" destId="{9FF3AC96-29E9-4CF6-804C-A4CB6706E4BE}" srcOrd="0" destOrd="0" presId="urn:microsoft.com/office/officeart/2009/3/layout/StepUpProcess"/>
    <dgm:cxn modelId="{23EEE727-5C4F-49B8-B178-CFABFE122741}" type="presOf" srcId="{A90D0F5D-71E5-4827-B397-FB007BFFA993}" destId="{C55F52FF-4065-497B-9A32-4FC5042D2A7C}" srcOrd="0" destOrd="0" presId="urn:microsoft.com/office/officeart/2009/3/layout/StepUpProcess"/>
    <dgm:cxn modelId="{1262820B-C76F-4957-91A5-E8185EBC6C05}" type="presOf" srcId="{6CFD9D4F-B33F-4490-AA22-70D518EC9682}" destId="{6FF44691-812D-4154-B934-6994043A91CC}" srcOrd="0" destOrd="0" presId="urn:microsoft.com/office/officeart/2009/3/layout/StepUpProcess"/>
    <dgm:cxn modelId="{4F79C3FC-12D3-4B05-80EF-41FBC7624E65}" type="presParOf" srcId="{BE2F7934-4CF8-435B-8744-4A42A2D7E355}" destId="{0619EBFC-FFC4-46C5-92CE-7FB7A1FBC79F}" srcOrd="0" destOrd="0" presId="urn:microsoft.com/office/officeart/2009/3/layout/StepUpProcess"/>
    <dgm:cxn modelId="{4FB7FECA-2804-44D4-ACEE-16CAB4949693}" type="presParOf" srcId="{0619EBFC-FFC4-46C5-92CE-7FB7A1FBC79F}" destId="{E27162F8-72C8-4465-8986-B44B3EB8F922}" srcOrd="0" destOrd="0" presId="urn:microsoft.com/office/officeart/2009/3/layout/StepUpProcess"/>
    <dgm:cxn modelId="{2303A9E5-14D0-4E50-826F-FD9EB09F24CC}" type="presParOf" srcId="{0619EBFC-FFC4-46C5-92CE-7FB7A1FBC79F}" destId="{6FF44691-812D-4154-B934-6994043A91CC}" srcOrd="1" destOrd="0" presId="urn:microsoft.com/office/officeart/2009/3/layout/StepUpProcess"/>
    <dgm:cxn modelId="{4F24D523-3DEF-449C-87A3-0362B4F38812}" type="presParOf" srcId="{0619EBFC-FFC4-46C5-92CE-7FB7A1FBC79F}" destId="{88DC5601-72CC-4B86-87A0-4304B58D09B6}" srcOrd="2" destOrd="0" presId="urn:microsoft.com/office/officeart/2009/3/layout/StepUpProcess"/>
    <dgm:cxn modelId="{EE564D55-98E9-4054-9148-C4555E0F3849}" type="presParOf" srcId="{BE2F7934-4CF8-435B-8744-4A42A2D7E355}" destId="{24BF1090-26C1-486A-BDC5-929480C3B750}" srcOrd="1" destOrd="0" presId="urn:microsoft.com/office/officeart/2009/3/layout/StepUpProcess"/>
    <dgm:cxn modelId="{2621BBB1-3A9E-4AB4-8567-5C473F8A0A86}" type="presParOf" srcId="{24BF1090-26C1-486A-BDC5-929480C3B750}" destId="{2DD95ABA-11A1-49E9-AE2A-D4A1E4983C26}" srcOrd="0" destOrd="0" presId="urn:microsoft.com/office/officeart/2009/3/layout/StepUpProcess"/>
    <dgm:cxn modelId="{BB7C3688-B6E1-4A85-A305-B0BA6B9FA638}" type="presParOf" srcId="{BE2F7934-4CF8-435B-8744-4A42A2D7E355}" destId="{FF98C8D9-E671-4533-9EB4-2F1257899B3F}" srcOrd="2" destOrd="0" presId="urn:microsoft.com/office/officeart/2009/3/layout/StepUpProcess"/>
    <dgm:cxn modelId="{B4D711AE-790E-4317-B19C-AC9FB9A1605B}" type="presParOf" srcId="{FF98C8D9-E671-4533-9EB4-2F1257899B3F}" destId="{1E7C02D0-46D2-4E2B-BE90-B47C489E5450}" srcOrd="0" destOrd="0" presId="urn:microsoft.com/office/officeart/2009/3/layout/StepUpProcess"/>
    <dgm:cxn modelId="{97AF5AB1-4197-45C9-AFE1-120D1CBE76AE}" type="presParOf" srcId="{FF98C8D9-E671-4533-9EB4-2F1257899B3F}" destId="{D38A9811-7196-414A-9B0C-AD0481F0369D}" srcOrd="1" destOrd="0" presId="urn:microsoft.com/office/officeart/2009/3/layout/StepUpProcess"/>
    <dgm:cxn modelId="{B723F668-14F2-48E7-B5ED-6172ED644A61}" type="presParOf" srcId="{FF98C8D9-E671-4533-9EB4-2F1257899B3F}" destId="{C6380B93-B4F3-4E06-8C5F-C0284D97BFC6}" srcOrd="2" destOrd="0" presId="urn:microsoft.com/office/officeart/2009/3/layout/StepUpProcess"/>
    <dgm:cxn modelId="{2535227A-EE53-4361-B9FB-ABBE744D550E}" type="presParOf" srcId="{BE2F7934-4CF8-435B-8744-4A42A2D7E355}" destId="{29516067-304A-43D3-A59C-BB2BB2DF05EE}" srcOrd="3" destOrd="0" presId="urn:microsoft.com/office/officeart/2009/3/layout/StepUpProcess"/>
    <dgm:cxn modelId="{D2798A3D-A437-4A8F-9563-039886BDA997}" type="presParOf" srcId="{29516067-304A-43D3-A59C-BB2BB2DF05EE}" destId="{5806B793-7E7D-412B-9097-9DEE609A30EF}" srcOrd="0" destOrd="0" presId="urn:microsoft.com/office/officeart/2009/3/layout/StepUpProcess"/>
    <dgm:cxn modelId="{ABCAB964-791E-40E0-B055-29475EDCB5C7}" type="presParOf" srcId="{BE2F7934-4CF8-435B-8744-4A42A2D7E355}" destId="{EB2F98C5-6D27-40C4-AE18-A4428FA115B2}" srcOrd="4" destOrd="0" presId="urn:microsoft.com/office/officeart/2009/3/layout/StepUpProcess"/>
    <dgm:cxn modelId="{5FCC20F2-0E38-4A08-88E6-17CE97188811}" type="presParOf" srcId="{EB2F98C5-6D27-40C4-AE18-A4428FA115B2}" destId="{66F52944-00F4-4D66-AF2F-8D8E9F18541E}" srcOrd="0" destOrd="0" presId="urn:microsoft.com/office/officeart/2009/3/layout/StepUpProcess"/>
    <dgm:cxn modelId="{2469DE22-2203-48BD-93F9-6ED487544DDE}" type="presParOf" srcId="{EB2F98C5-6D27-40C4-AE18-A4428FA115B2}" destId="{9FF3AC96-29E9-4CF6-804C-A4CB6706E4BE}" srcOrd="1" destOrd="0" presId="urn:microsoft.com/office/officeart/2009/3/layout/StepUpProcess"/>
    <dgm:cxn modelId="{DC516F52-09D4-455A-B93F-454399BADFF0}" type="presParOf" srcId="{EB2F98C5-6D27-40C4-AE18-A4428FA115B2}" destId="{F7FF0749-7873-48B0-8A66-4276448F84C6}" srcOrd="2" destOrd="0" presId="urn:microsoft.com/office/officeart/2009/3/layout/StepUpProcess"/>
    <dgm:cxn modelId="{5D3DBE65-A38C-4C53-B338-6F0D34DE3094}" type="presParOf" srcId="{BE2F7934-4CF8-435B-8744-4A42A2D7E355}" destId="{608D83A6-0942-4688-B4A0-45C0034AB82C}" srcOrd="5" destOrd="0" presId="urn:microsoft.com/office/officeart/2009/3/layout/StepUpProcess"/>
    <dgm:cxn modelId="{543203BB-6A8D-4194-9AF4-EC5F52228571}" type="presParOf" srcId="{608D83A6-0942-4688-B4A0-45C0034AB82C}" destId="{A0C56023-A16B-4953-B59C-7F43C844D3C2}" srcOrd="0" destOrd="0" presId="urn:microsoft.com/office/officeart/2009/3/layout/StepUpProcess"/>
    <dgm:cxn modelId="{1CF0747C-41C5-4897-966B-6A8FBF70B002}" type="presParOf" srcId="{BE2F7934-4CF8-435B-8744-4A42A2D7E355}" destId="{569B4DCE-1DD0-4D7A-8229-CD57A75EDBF4}" srcOrd="6" destOrd="0" presId="urn:microsoft.com/office/officeart/2009/3/layout/StepUpProcess"/>
    <dgm:cxn modelId="{ADAE8F78-EAB9-4C13-9096-6700729F3E56}" type="presParOf" srcId="{569B4DCE-1DD0-4D7A-8229-CD57A75EDBF4}" destId="{7DD44712-0DF4-4858-ACED-1648452E8EF5}" srcOrd="0" destOrd="0" presId="urn:microsoft.com/office/officeart/2009/3/layout/StepUpProcess"/>
    <dgm:cxn modelId="{6224C91E-B2ED-4EB6-83BF-67F4E7E48A90}" type="presParOf" srcId="{569B4DCE-1DD0-4D7A-8229-CD57A75EDBF4}" destId="{C55F52FF-4065-497B-9A32-4FC5042D2A7C}" srcOrd="1" destOrd="0" presId="urn:microsoft.com/office/officeart/2009/3/layout/StepUpProcess"/>
    <dgm:cxn modelId="{738027E5-757E-4253-802B-48640EE0D6DD}" type="presParOf" srcId="{569B4DCE-1DD0-4D7A-8229-CD57A75EDBF4}" destId="{F4D43069-0DE6-4E7E-9F2C-70F419493E10}" srcOrd="2" destOrd="0" presId="urn:microsoft.com/office/officeart/2009/3/layout/StepUpProcess"/>
    <dgm:cxn modelId="{7C2A44AE-9E9C-4B3F-BA48-996B02C62B73}" type="presParOf" srcId="{BE2F7934-4CF8-435B-8744-4A42A2D7E355}" destId="{89E34F5D-E63E-45BA-87B3-90239468A850}" srcOrd="7" destOrd="0" presId="urn:microsoft.com/office/officeart/2009/3/layout/StepUpProcess"/>
    <dgm:cxn modelId="{99E60D72-34FD-45D7-81EA-19B43B40C0B1}" type="presParOf" srcId="{89E34F5D-E63E-45BA-87B3-90239468A850}" destId="{E731CC7D-1B40-4847-A575-9AF8043A18E6}" srcOrd="0" destOrd="0" presId="urn:microsoft.com/office/officeart/2009/3/layout/StepUpProcess"/>
    <dgm:cxn modelId="{47B96710-C683-4A21-9462-61FE9DFB9501}" type="presParOf" srcId="{BE2F7934-4CF8-435B-8744-4A42A2D7E355}" destId="{A565C3BE-62DC-4449-A33F-F242FAF4C461}" srcOrd="8" destOrd="0" presId="urn:microsoft.com/office/officeart/2009/3/layout/StepUpProcess"/>
    <dgm:cxn modelId="{1156A4CE-0B4A-4327-A0B1-ED2004F2978E}" type="presParOf" srcId="{A565C3BE-62DC-4449-A33F-F242FAF4C461}" destId="{09A4F29C-5845-48D2-B78D-FBF725B24C74}" srcOrd="0" destOrd="0" presId="urn:microsoft.com/office/officeart/2009/3/layout/StepUpProcess"/>
    <dgm:cxn modelId="{2AB72524-3CC8-4565-A4E5-7EDB161D71DD}" type="presParOf" srcId="{A565C3BE-62DC-4449-A33F-F242FAF4C461}" destId="{FE8386BC-D963-4EF2-92B4-2CCD658DC543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7162F8-72C8-4465-8986-B44B3EB8F922}">
      <dsp:nvSpPr>
        <dsp:cNvPr id="0" name=""/>
        <dsp:cNvSpPr/>
      </dsp:nvSpPr>
      <dsp:spPr>
        <a:xfrm rot="5400000">
          <a:off x="383932" y="2550557"/>
          <a:ext cx="1145663" cy="1906358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F44691-812D-4154-B934-6994043A91CC}">
      <dsp:nvSpPr>
        <dsp:cNvPr id="0" name=""/>
        <dsp:cNvSpPr/>
      </dsp:nvSpPr>
      <dsp:spPr>
        <a:xfrm>
          <a:off x="192692" y="3120147"/>
          <a:ext cx="1721071" cy="1508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i="0" kern="1200" dirty="0">
              <a:solidFill>
                <a:srgbClr val="34917E"/>
              </a:solidFill>
              <a:effectLst/>
            </a:rPr>
            <a:t>Necesidad, meta o deseo</a:t>
          </a:r>
        </a:p>
      </dsp:txBody>
      <dsp:txXfrm>
        <a:off x="192692" y="3120147"/>
        <a:ext cx="1721071" cy="1508619"/>
      </dsp:txXfrm>
    </dsp:sp>
    <dsp:sp modelId="{88DC5601-72CC-4B86-87A0-4304B58D09B6}">
      <dsp:nvSpPr>
        <dsp:cNvPr id="0" name=""/>
        <dsp:cNvSpPr/>
      </dsp:nvSpPr>
      <dsp:spPr>
        <a:xfrm>
          <a:off x="1589033" y="2410208"/>
          <a:ext cx="324730" cy="324730"/>
        </a:xfrm>
        <a:prstGeom prst="triangle">
          <a:avLst>
            <a:gd name="adj" fmla="val 100000"/>
          </a:avLst>
        </a:prstGeom>
        <a:solidFill>
          <a:schemeClr val="accent2">
            <a:alpha val="90000"/>
            <a:hueOff val="0"/>
            <a:satOff val="0"/>
            <a:lumOff val="0"/>
            <a:alphaOff val="-5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7C02D0-46D2-4E2B-BE90-B47C489E5450}">
      <dsp:nvSpPr>
        <dsp:cNvPr id="0" name=""/>
        <dsp:cNvSpPr/>
      </dsp:nvSpPr>
      <dsp:spPr>
        <a:xfrm rot="5400000">
          <a:off x="2490859" y="2029195"/>
          <a:ext cx="1145663" cy="1906358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8A9811-7196-414A-9B0C-AD0481F0369D}">
      <dsp:nvSpPr>
        <dsp:cNvPr id="0" name=""/>
        <dsp:cNvSpPr/>
      </dsp:nvSpPr>
      <dsp:spPr>
        <a:xfrm>
          <a:off x="2299620" y="2598786"/>
          <a:ext cx="1721071" cy="1508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i="0" kern="1200" dirty="0">
              <a:solidFill>
                <a:srgbClr val="34917E"/>
              </a:solidFill>
              <a:effectLst/>
            </a:rPr>
            <a:t>Motivación</a:t>
          </a:r>
        </a:p>
      </dsp:txBody>
      <dsp:txXfrm>
        <a:off x="2299620" y="2598786"/>
        <a:ext cx="1721071" cy="1508619"/>
      </dsp:txXfrm>
    </dsp:sp>
    <dsp:sp modelId="{C6380B93-B4F3-4E06-8C5F-C0284D97BFC6}">
      <dsp:nvSpPr>
        <dsp:cNvPr id="0" name=""/>
        <dsp:cNvSpPr/>
      </dsp:nvSpPr>
      <dsp:spPr>
        <a:xfrm>
          <a:off x="3695961" y="1888847"/>
          <a:ext cx="324730" cy="324730"/>
        </a:xfrm>
        <a:prstGeom prst="triangle">
          <a:avLst>
            <a:gd name="adj" fmla="val 100000"/>
          </a:avLst>
        </a:prstGeom>
        <a:solidFill>
          <a:schemeClr val="accent2">
            <a:alpha val="90000"/>
            <a:hueOff val="0"/>
            <a:satOff val="0"/>
            <a:lumOff val="0"/>
            <a:alphaOff val="-15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F52944-00F4-4D66-AF2F-8D8E9F18541E}">
      <dsp:nvSpPr>
        <dsp:cNvPr id="0" name=""/>
        <dsp:cNvSpPr/>
      </dsp:nvSpPr>
      <dsp:spPr>
        <a:xfrm rot="5400000">
          <a:off x="4597787" y="1507834"/>
          <a:ext cx="1145663" cy="1906358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F3AC96-29E9-4CF6-804C-A4CB6706E4BE}">
      <dsp:nvSpPr>
        <dsp:cNvPr id="0" name=""/>
        <dsp:cNvSpPr/>
      </dsp:nvSpPr>
      <dsp:spPr>
        <a:xfrm>
          <a:off x="4406547" y="2077425"/>
          <a:ext cx="1721071" cy="1508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i="0" kern="1200" dirty="0">
              <a:solidFill>
                <a:srgbClr val="34917E"/>
              </a:solidFill>
              <a:effectLst/>
            </a:rPr>
            <a:t>Hábito</a:t>
          </a:r>
        </a:p>
      </dsp:txBody>
      <dsp:txXfrm>
        <a:off x="4406547" y="2077425"/>
        <a:ext cx="1721071" cy="1508619"/>
      </dsp:txXfrm>
    </dsp:sp>
    <dsp:sp modelId="{F7FF0749-7873-48B0-8A66-4276448F84C6}">
      <dsp:nvSpPr>
        <dsp:cNvPr id="0" name=""/>
        <dsp:cNvSpPr/>
      </dsp:nvSpPr>
      <dsp:spPr>
        <a:xfrm>
          <a:off x="5802888" y="1367486"/>
          <a:ext cx="324730" cy="324730"/>
        </a:xfrm>
        <a:prstGeom prst="triangle">
          <a:avLst>
            <a:gd name="adj" fmla="val 100000"/>
          </a:avLst>
        </a:prstGeom>
        <a:solidFill>
          <a:schemeClr val="accent2">
            <a:alpha val="90000"/>
            <a:hueOff val="0"/>
            <a:satOff val="0"/>
            <a:lumOff val="0"/>
            <a:alphaOff val="-25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D44712-0DF4-4858-ACED-1648452E8EF5}">
      <dsp:nvSpPr>
        <dsp:cNvPr id="0" name=""/>
        <dsp:cNvSpPr/>
      </dsp:nvSpPr>
      <dsp:spPr>
        <a:xfrm rot="5400000">
          <a:off x="6704715" y="986473"/>
          <a:ext cx="1145663" cy="1906358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3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5F52FF-4065-497B-9A32-4FC5042D2A7C}">
      <dsp:nvSpPr>
        <dsp:cNvPr id="0" name=""/>
        <dsp:cNvSpPr/>
      </dsp:nvSpPr>
      <dsp:spPr>
        <a:xfrm>
          <a:off x="6513475" y="1556063"/>
          <a:ext cx="1721071" cy="1508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i="0" kern="1200" dirty="0">
              <a:solidFill>
                <a:srgbClr val="34917E"/>
              </a:solidFill>
              <a:effectLst/>
            </a:rPr>
            <a:t>Actitudes</a:t>
          </a:r>
        </a:p>
      </dsp:txBody>
      <dsp:txXfrm>
        <a:off x="6513475" y="1556063"/>
        <a:ext cx="1721071" cy="1508619"/>
      </dsp:txXfrm>
    </dsp:sp>
    <dsp:sp modelId="{F4D43069-0DE6-4E7E-9F2C-70F419493E10}">
      <dsp:nvSpPr>
        <dsp:cNvPr id="0" name=""/>
        <dsp:cNvSpPr/>
      </dsp:nvSpPr>
      <dsp:spPr>
        <a:xfrm>
          <a:off x="7909816" y="846124"/>
          <a:ext cx="324730" cy="324730"/>
        </a:xfrm>
        <a:prstGeom prst="triangle">
          <a:avLst>
            <a:gd name="adj" fmla="val 100000"/>
          </a:avLst>
        </a:prstGeom>
        <a:solidFill>
          <a:schemeClr val="accent2">
            <a:alpha val="90000"/>
            <a:hueOff val="0"/>
            <a:satOff val="0"/>
            <a:lumOff val="0"/>
            <a:alphaOff val="-35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3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4F29C-5845-48D2-B78D-FBF725B24C74}">
      <dsp:nvSpPr>
        <dsp:cNvPr id="0" name=""/>
        <dsp:cNvSpPr/>
      </dsp:nvSpPr>
      <dsp:spPr>
        <a:xfrm rot="5400000">
          <a:off x="8811642" y="465111"/>
          <a:ext cx="1145663" cy="1906358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8386BC-D963-4EF2-92B4-2CCD658DC543}">
      <dsp:nvSpPr>
        <dsp:cNvPr id="0" name=""/>
        <dsp:cNvSpPr/>
      </dsp:nvSpPr>
      <dsp:spPr>
        <a:xfrm>
          <a:off x="8620402" y="1034702"/>
          <a:ext cx="1721071" cy="1508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i="0" kern="1200" dirty="0">
              <a:solidFill>
                <a:srgbClr val="34917E"/>
              </a:solidFill>
              <a:effectLst/>
            </a:rPr>
            <a:t>Valores</a:t>
          </a:r>
        </a:p>
      </dsp:txBody>
      <dsp:txXfrm>
        <a:off x="8620402" y="1034702"/>
        <a:ext cx="1721071" cy="1508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46F09-B368-421D-8749-9E25BABCC987}" type="datetimeFigureOut">
              <a:rPr lang="es-MX" smtClean="0"/>
              <a:t>03/06/2019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EF2CF-1C97-4C74-9BFE-7BCB46C6266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89770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EF2CF-1C97-4C74-9BFE-7BCB46C6266E}" type="slidenum">
              <a:rPr lang="es-MX" smtClean="0"/>
              <a:t>11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28579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EF2CF-1C97-4C74-9BFE-7BCB46C6266E}" type="slidenum">
              <a:rPr lang="es-MX" smtClean="0"/>
              <a:t>19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03065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EF2CF-1C97-4C74-9BFE-7BCB46C6266E}" type="slidenum">
              <a:rPr lang="es-MX" smtClean="0"/>
              <a:t>20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7279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EF2CF-1C97-4C74-9BFE-7BCB46C6266E}" type="slidenum">
              <a:rPr lang="es-MX" smtClean="0"/>
              <a:t>28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87352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EF2CF-1C97-4C74-9BFE-7BCB46C6266E}" type="slidenum">
              <a:rPr lang="es-MX" smtClean="0"/>
              <a:t>53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42368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EF2CF-1C97-4C74-9BFE-7BCB46C6266E}" type="slidenum">
              <a:rPr lang="es-MX" smtClean="0"/>
              <a:t>73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22325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EF2CF-1C97-4C74-9BFE-7BCB46C6266E}" type="slidenum">
              <a:rPr lang="es-MX" smtClean="0"/>
              <a:t>81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0736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EF2CF-1C97-4C74-9BFE-7BCB46C6266E}" type="slidenum">
              <a:rPr lang="es-MX" smtClean="0"/>
              <a:t>89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14269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6FC0F90-FBF8-4CCF-AF79-9A8D0046D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F74E3-185C-497E-AD5E-05EED4A97FA0}" type="datetimeFigureOut">
              <a:rPr lang="es-MX" smtClean="0"/>
              <a:t>03/06/2019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32D94E7-25D3-4B35-A6D2-F4277D842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6AC97A1-CDBE-4BE6-BCF5-6824ACE75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2CB-5B39-4F1E-9A28-86ACCD6DFE8D}" type="slidenum">
              <a:rPr lang="es-MX" smtClean="0"/>
              <a:t>‹Nº›</a:t>
            </a:fld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FE00C15E-F7D8-478F-975B-04A53B26A9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316" y="1533045"/>
            <a:ext cx="5075368" cy="215499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1E3D89FE-798B-4E2F-B5A0-BF7DC04B19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57" y="220902"/>
            <a:ext cx="1629613" cy="7988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E9040688-C992-4B31-A973-43594EC2B3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113" y="220902"/>
            <a:ext cx="2947730" cy="7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62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DA90B9-775A-4661-8F45-9F3E2694D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BE75596-C4E5-44DE-9C28-12B6FEA41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EC9B88A-7E81-4CE8-BC2A-B7B955761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F74E3-185C-497E-AD5E-05EED4A97FA0}" type="datetimeFigureOut">
              <a:rPr lang="es-MX" smtClean="0"/>
              <a:t>03/06/2019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2DF74D6-B657-4CC7-87F8-86A1D408A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5A3391A-0BE2-4AE9-AFBA-B850E0B4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2CB-5B39-4F1E-9A28-86ACCD6DFE8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3850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25293E0-623E-4FE3-A958-804BF502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867333D-3049-4A28-9254-17C6ECD81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AF7C5E5-EDE4-415A-ABA4-4B0277BD5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F74E3-185C-497E-AD5E-05EED4A97FA0}" type="datetimeFigureOut">
              <a:rPr lang="es-MX" smtClean="0"/>
              <a:t>03/06/2019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A1F0A33-60AC-498A-B544-A89F0C719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B085778-1FAF-48AA-ABFA-B50A96E61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2CB-5B39-4F1E-9A28-86ACCD6DFE8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60750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88E4835-DBDB-4529-8500-B25BE7DF5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1EF7331-D3AB-41CD-B855-C043A6B05D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CA3D082-2896-4049-BCC9-5D0E692F3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372E18D-9836-4E44-BFE1-1CCC742D7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F74E3-185C-497E-AD5E-05EED4A97FA0}" type="datetimeFigureOut">
              <a:rPr lang="es-MX" smtClean="0"/>
              <a:t>03/06/2019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C72F3A3-FC4E-429A-BFE6-C11847166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ABB27C1-CFE5-4618-82DF-E1315F153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2CB-5B39-4F1E-9A28-86ACCD6DFE8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08478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0EE9577-5A4A-42EA-A924-7F135132D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470BEC6-D9F8-4304-9C9B-DBD116402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2B24C6AB-8C0B-4E55-9AC5-EAFC1F592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BB10FE2F-102C-4E01-A934-D9025131A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F4654AF1-1F3C-4370-9873-4C6DE0D6DE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D7C6FA35-2206-49FF-A179-D06E4FA48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F74E3-185C-497E-AD5E-05EED4A97FA0}" type="datetimeFigureOut">
              <a:rPr lang="es-MX" smtClean="0"/>
              <a:t>03/06/2019</a:t>
            </a:fld>
            <a:endParaRPr lang="es-MX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F8A90393-FF69-4A8A-A677-0E4CE8793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1D87AD42-99DF-4588-BB81-948C9565E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2CB-5B39-4F1E-9A28-86ACCD6DFE8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75141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E28D174-2075-4E6C-82CD-A27A71FD6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E67D66B5-B45B-4367-A169-9BBE74DB6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F74E3-185C-497E-AD5E-05EED4A97FA0}" type="datetimeFigureOut">
              <a:rPr lang="es-MX" smtClean="0"/>
              <a:t>03/06/2019</a:t>
            </a:fld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961E6C7-6FCC-464E-8929-FFAF36EDF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01C8653-2B0B-441B-A56F-87BD5393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2CB-5B39-4F1E-9A28-86ACCD6DFE8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63932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DCE427DC-15CB-40B9-A1F0-8F56A9698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F74E3-185C-497E-AD5E-05EED4A97FA0}" type="datetimeFigureOut">
              <a:rPr lang="es-MX" smtClean="0"/>
              <a:t>03/06/2019</a:t>
            </a:fld>
            <a:endParaRPr lang="es-MX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6272AE8-38B7-497C-A582-877211BC5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0CC7979-6CCF-4F68-831F-4A42A1AEB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2CB-5B39-4F1E-9A28-86ACCD6DFE8D}" type="slidenum">
              <a:rPr lang="es-MX" smtClean="0"/>
              <a:t>‹Nº›</a:t>
            </a:fld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3B71529-1E7B-41DF-A000-3F55E90682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57" y="220902"/>
            <a:ext cx="1629613" cy="79883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4BB46F9-705A-41BE-8DCF-7F68D95C48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468" y="220902"/>
            <a:ext cx="1881375" cy="7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336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9A9E1AF-5DB0-4800-854D-9696CB6CE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3067F2A-7EF6-4937-931A-7FAD5E0F3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ED641794-6D11-44AD-A531-0658BB601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3FBE6743-C046-499F-B7FD-9F358079F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F74E3-185C-497E-AD5E-05EED4A97FA0}" type="datetimeFigureOut">
              <a:rPr lang="es-MX" smtClean="0"/>
              <a:t>03/06/2019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E42ECF2-E75F-4461-BD86-584C0AF29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77EF8A5-8766-430C-AF78-A954E1A3B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2CB-5B39-4F1E-9A28-86ACCD6DFE8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18453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26BAA4-E186-4894-BA87-B5111F277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5C6EBE3A-8432-4F79-A19D-8D91D5B027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C666E30-E35B-4B87-AD52-EF8E6B6ABC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8ECA0A6-9E49-4B3A-84C3-D89887460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F74E3-185C-497E-AD5E-05EED4A97FA0}" type="datetimeFigureOut">
              <a:rPr lang="es-MX" smtClean="0"/>
              <a:t>03/06/2019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5CB7016-01A6-4F3D-AD4E-7D2E7F0E0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8DEEB3F-0642-4FCF-814F-5418DB3AD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2CB-5B39-4F1E-9A28-86ACCD6DFE8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00910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65D3690-549C-4B42-85B4-5D65862EB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AC9CB93-1591-476A-9087-24D038E79D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F668550-66C7-427A-B26E-EA81A3C4B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F74E3-185C-497E-AD5E-05EED4A97FA0}" type="datetimeFigureOut">
              <a:rPr lang="es-MX" smtClean="0"/>
              <a:t>03/06/2019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3ED83FD-6CAF-45D9-9F62-F865B2A7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E7DDCCD-D8AF-4E0F-B277-FA3CB6E4C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2CB-5B39-4F1E-9A28-86ACCD6DFE8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17658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E26EC886-B5F2-4558-9883-2812D763B6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ED1A10DD-D9A3-4832-A097-BECCA7E36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EADCD8-E78D-49AB-8ABC-291BD2D07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F74E3-185C-497E-AD5E-05EED4A97FA0}" type="datetimeFigureOut">
              <a:rPr lang="es-MX" smtClean="0"/>
              <a:t>03/06/2019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0FFDEDC-7724-47CC-BD43-458E3187A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6F5D3FA-EF4C-4601-BF24-2B71DE15A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2CB-5B39-4F1E-9A28-86ACCD6DFE8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7983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48D73C8F-44A4-4BB5-BCFE-B71601771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CE4511A-9CAC-4C66-8AD2-5086FF6D6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E1369ED-1563-45CB-BB63-E6E1E51D2C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F74E3-185C-497E-AD5E-05EED4A97FA0}" type="datetimeFigureOut">
              <a:rPr lang="es-MX" smtClean="0"/>
              <a:t>03/06/2019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E9D6D61-CFD3-478E-8C13-00BDFB1272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5CA8648-0E60-4E1C-808F-CF0909BCD3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052CB-5B39-4F1E-9A28-86ACCD6DFE8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3842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975797" y="4384646"/>
            <a:ext cx="64145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3600" b="1" dirty="0">
                <a:solidFill>
                  <a:srgbClr val="97172E"/>
                </a:solidFill>
              </a:rPr>
              <a:t>TALLER “TE LLEVO DE LA MANO”</a:t>
            </a:r>
          </a:p>
          <a:p>
            <a:pPr algn="ctr"/>
            <a:r>
              <a:rPr lang="es-MX" sz="3600" b="1" dirty="0">
                <a:solidFill>
                  <a:srgbClr val="97172E"/>
                </a:solidFill>
              </a:rPr>
              <a:t>Primera sesión de seguimiento</a:t>
            </a:r>
          </a:p>
        </p:txBody>
      </p:sp>
    </p:spTree>
    <p:extLst>
      <p:ext uri="{BB962C8B-B14F-4D97-AF65-F5344CB8AC3E}">
        <p14:creationId xmlns:p14="http://schemas.microsoft.com/office/powerpoint/2010/main" val="3764747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539343" y="1528651"/>
            <a:ext cx="6994298" cy="4154984"/>
          </a:xfrm>
          <a:prstGeom prst="rect">
            <a:avLst/>
          </a:prstGeom>
          <a:gradFill>
            <a:gsLst>
              <a:gs pos="0">
                <a:schemeClr val="lt1">
                  <a:tint val="93000"/>
                  <a:satMod val="150000"/>
                  <a:shade val="98000"/>
                  <a:alpha val="0"/>
                  <a:lumMod val="0"/>
                  <a:lumOff val="100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 w="57150" cmpd="dbl">
            <a:solidFill>
              <a:srgbClr val="F8911D">
                <a:alpha val="0"/>
              </a:srgbClr>
            </a:solidFill>
            <a:prstDash val="solid"/>
            <a:bevel/>
          </a:ln>
          <a:effectLst>
            <a:outerShdw blurRad="685800" dir="6000000" sx="109000" sy="109000" algn="ctr" rotWithShape="0">
              <a:srgbClr val="F8911D"/>
            </a:outerShdw>
            <a:softEdge rad="31750"/>
          </a:effectLst>
        </p:spPr>
        <p:style>
          <a:lnRef idx="2">
            <a:schemeClr val="accent2"/>
          </a:lnRef>
          <a:fillRef idx="1003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086605"/>
                </a:solidFill>
              </a:rPr>
              <a:t>A las personas responsables de la Tutoría les damos una calurosa bienvenida </a:t>
            </a:r>
            <a:r>
              <a:rPr lang="es-ES" sz="4400" dirty="0" smtClean="0">
                <a:solidFill>
                  <a:srgbClr val="086605"/>
                </a:solidFill>
              </a:rPr>
              <a:t>a la primera sesión de seguimiento del  </a:t>
            </a:r>
            <a:r>
              <a:rPr lang="es-ES" sz="4400" dirty="0">
                <a:solidFill>
                  <a:srgbClr val="086605"/>
                </a:solidFill>
              </a:rPr>
              <a:t>Taller</a:t>
            </a:r>
          </a:p>
          <a:p>
            <a:pPr algn="ctr"/>
            <a:r>
              <a:rPr lang="es-MX" sz="4400" b="1" dirty="0">
                <a:solidFill>
                  <a:srgbClr val="086605"/>
                </a:solidFill>
              </a:rPr>
              <a:t>“Te llevo de la mano”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5F2EE60B-E82F-4E46-B290-9B0999E60A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5"/>
          <a:stretch/>
        </p:blipFill>
        <p:spPr>
          <a:xfrm>
            <a:off x="310622" y="1637067"/>
            <a:ext cx="3727978" cy="500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457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05" y="1796269"/>
            <a:ext cx="3666667" cy="452380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860672" y="2627012"/>
            <a:ext cx="76672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600" b="1" dirty="0">
                <a:solidFill>
                  <a:srgbClr val="34917E"/>
                </a:solidFill>
              </a:rPr>
              <a:t>Analizar los resultados y los avances de los tutores de JCF e intercambiar experiencias para identificar áreas de oportunidad, mejorar la acción tutorial y establecer mejores prácticas.</a:t>
            </a:r>
            <a:endParaRPr lang="es-MX" sz="5400" b="1" dirty="0">
              <a:solidFill>
                <a:srgbClr val="34917E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9CC5D554-A163-4C0E-B7F3-B45BC62FE43D}"/>
              </a:ext>
            </a:extLst>
          </p:cNvPr>
          <p:cNvSpPr txBox="1"/>
          <p:nvPr/>
        </p:nvSpPr>
        <p:spPr>
          <a:xfrm>
            <a:off x="4118451" y="260417"/>
            <a:ext cx="3417233" cy="769441"/>
          </a:xfrm>
          <a:prstGeom prst="rect">
            <a:avLst/>
          </a:prstGeom>
          <a:gradFill>
            <a:gsLst>
              <a:gs pos="0">
                <a:schemeClr val="lt1">
                  <a:tint val="93000"/>
                  <a:satMod val="150000"/>
                  <a:shade val="98000"/>
                  <a:alpha val="0"/>
                  <a:lumMod val="0"/>
                  <a:lumOff val="100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 w="57150" cmpd="dbl">
            <a:solidFill>
              <a:srgbClr val="F8911D">
                <a:alpha val="0"/>
              </a:srgbClr>
            </a:solidFill>
            <a:prstDash val="solid"/>
            <a:bevel/>
          </a:ln>
          <a:effectLst>
            <a:outerShdw blurRad="685800" dir="6000000" sx="109000" sy="109000" algn="ctr" rotWithShape="0">
              <a:srgbClr val="F8911D"/>
            </a:outerShdw>
            <a:softEdge rad="31750"/>
          </a:effectLst>
        </p:spPr>
        <p:style>
          <a:lnRef idx="2">
            <a:schemeClr val="accent2"/>
          </a:lnRef>
          <a:fillRef idx="1003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rgbClr val="97172E"/>
                </a:solidFill>
              </a:rPr>
              <a:t>Objetivo</a:t>
            </a:r>
            <a:endParaRPr lang="es-MX" b="1" dirty="0">
              <a:solidFill>
                <a:srgbClr val="9717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771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894964" y="1412752"/>
            <a:ext cx="862212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600" b="1" dirty="0">
                <a:solidFill>
                  <a:srgbClr val="34917E"/>
                </a:solidFill>
              </a:rPr>
              <a:t>1. Análisis de resultados de la acción tutorial</a:t>
            </a:r>
            <a:endParaRPr lang="es-MX" sz="3600" b="1" dirty="0">
              <a:solidFill>
                <a:srgbClr val="34917E"/>
              </a:solidFill>
            </a:endParaRPr>
          </a:p>
          <a:p>
            <a:pPr algn="just"/>
            <a:r>
              <a:rPr lang="es-ES" sz="3600" b="1" dirty="0">
                <a:solidFill>
                  <a:srgbClr val="34917E"/>
                </a:solidFill>
              </a:rPr>
              <a:t>2. Identificación de áreas de oportunidad</a:t>
            </a:r>
            <a:endParaRPr lang="es-MX" sz="3600" b="1" dirty="0">
              <a:solidFill>
                <a:srgbClr val="34917E"/>
              </a:solidFill>
            </a:endParaRPr>
          </a:p>
          <a:p>
            <a:pPr algn="just"/>
            <a:r>
              <a:rPr lang="es-ES" sz="3600" b="1" dirty="0">
                <a:solidFill>
                  <a:srgbClr val="34917E"/>
                </a:solidFill>
              </a:rPr>
              <a:t>3. Integración de mejores prácticas en aspectos de tutoría</a:t>
            </a:r>
            <a:endParaRPr lang="es-MX" sz="3600" b="1" dirty="0">
              <a:solidFill>
                <a:srgbClr val="34917E"/>
              </a:solidFill>
            </a:endParaRPr>
          </a:p>
          <a:p>
            <a:pPr algn="just"/>
            <a:r>
              <a:rPr lang="es-ES" sz="3600" b="1" dirty="0">
                <a:solidFill>
                  <a:srgbClr val="34917E"/>
                </a:solidFill>
              </a:rPr>
              <a:t>4. Responsabilidad</a:t>
            </a:r>
            <a:endParaRPr lang="es-MX" sz="3600" b="1" dirty="0">
              <a:solidFill>
                <a:srgbClr val="34917E"/>
              </a:solidFill>
            </a:endParaRPr>
          </a:p>
          <a:p>
            <a:pPr algn="just"/>
            <a:r>
              <a:rPr lang="es-ES" sz="3600" b="1" dirty="0">
                <a:solidFill>
                  <a:srgbClr val="34917E"/>
                </a:solidFill>
              </a:rPr>
              <a:t>5. Tolerancia</a:t>
            </a:r>
            <a:endParaRPr lang="es-MX" sz="3600" b="1" dirty="0">
              <a:solidFill>
                <a:srgbClr val="34917E"/>
              </a:solidFill>
            </a:endParaRPr>
          </a:p>
          <a:p>
            <a:pPr algn="just"/>
            <a:r>
              <a:rPr lang="es-ES" sz="3600" b="1" dirty="0">
                <a:solidFill>
                  <a:srgbClr val="34917E"/>
                </a:solidFill>
              </a:rPr>
              <a:t>6. Organización del tiempo</a:t>
            </a:r>
            <a:endParaRPr lang="es-MX" sz="3600" b="1" dirty="0">
              <a:solidFill>
                <a:srgbClr val="34917E"/>
              </a:solidFill>
            </a:endParaRPr>
          </a:p>
          <a:p>
            <a:pPr algn="just"/>
            <a:r>
              <a:rPr lang="es-ES" sz="3600" b="1" dirty="0">
                <a:solidFill>
                  <a:srgbClr val="34917E"/>
                </a:solidFill>
              </a:rPr>
              <a:t>7. Evaluación del desempeño</a:t>
            </a:r>
            <a:endParaRPr lang="es-MX" sz="3600" b="1" dirty="0">
              <a:solidFill>
                <a:srgbClr val="34917E"/>
              </a:solidFill>
            </a:endParaRPr>
          </a:p>
          <a:p>
            <a:pPr algn="just"/>
            <a:endParaRPr lang="es-MX" sz="4000" dirty="0">
              <a:solidFill>
                <a:srgbClr val="086608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70" y="2819400"/>
            <a:ext cx="2458707" cy="40386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117BF201-0D3B-45B3-A61F-88603B663D4D}"/>
              </a:ext>
            </a:extLst>
          </p:cNvPr>
          <p:cNvSpPr txBox="1"/>
          <p:nvPr/>
        </p:nvSpPr>
        <p:spPr>
          <a:xfrm>
            <a:off x="3329609" y="305379"/>
            <a:ext cx="5035762" cy="646331"/>
          </a:xfrm>
          <a:prstGeom prst="rect">
            <a:avLst/>
          </a:prstGeom>
          <a:gradFill>
            <a:gsLst>
              <a:gs pos="0">
                <a:schemeClr val="lt1">
                  <a:tint val="93000"/>
                  <a:satMod val="150000"/>
                  <a:shade val="98000"/>
                  <a:alpha val="0"/>
                  <a:lumMod val="0"/>
                  <a:lumOff val="100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 w="57150" cmpd="dbl">
            <a:solidFill>
              <a:srgbClr val="F8911D">
                <a:alpha val="0"/>
              </a:srgbClr>
            </a:solidFill>
            <a:prstDash val="solid"/>
            <a:bevel/>
          </a:ln>
          <a:effectLst>
            <a:outerShdw blurRad="685800" dir="6000000" sx="109000" sy="109000" algn="ctr" rotWithShape="0">
              <a:srgbClr val="F8911D"/>
            </a:outerShdw>
            <a:softEdge rad="31750"/>
          </a:effectLst>
        </p:spPr>
        <p:style>
          <a:lnRef idx="2">
            <a:schemeClr val="accent2"/>
          </a:lnRef>
          <a:fillRef idx="1003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rgbClr val="97172E"/>
                </a:solidFill>
              </a:rPr>
              <a:t>Contenidos a tratar</a:t>
            </a:r>
            <a:endParaRPr lang="es-MX" sz="1400" b="1" dirty="0">
              <a:solidFill>
                <a:srgbClr val="9717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78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496585"/>
            <a:ext cx="2676088" cy="3301666"/>
          </a:xfrm>
          <a:prstGeom prst="rect">
            <a:avLst/>
          </a:prstGeom>
        </p:spPr>
      </p:pic>
      <p:sp>
        <p:nvSpPr>
          <p:cNvPr id="3" name="Llamada rectangular redondeada 2"/>
          <p:cNvSpPr/>
          <p:nvPr/>
        </p:nvSpPr>
        <p:spPr>
          <a:xfrm>
            <a:off x="2449286" y="1338942"/>
            <a:ext cx="9002485" cy="3066109"/>
          </a:xfrm>
          <a:prstGeom prst="wedgeRoundRectCallout">
            <a:avLst>
              <a:gd name="adj1" fmla="val -49838"/>
              <a:gd name="adj2" fmla="val 81825"/>
              <a:gd name="adj3" fmla="val 16667"/>
            </a:avLst>
          </a:prstGeom>
          <a:ln>
            <a:solidFill>
              <a:srgbClr val="09660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6000" b="1" dirty="0">
                <a:solidFill>
                  <a:srgbClr val="34917E"/>
                </a:solidFill>
              </a:rPr>
              <a:t>Esta sesión de seguimiento</a:t>
            </a:r>
          </a:p>
          <a:p>
            <a:pPr algn="ctr"/>
            <a:r>
              <a:rPr lang="es-ES" sz="6000" b="1" dirty="0">
                <a:solidFill>
                  <a:srgbClr val="34917E"/>
                </a:solidFill>
              </a:rPr>
              <a:t>¡Será un taller!</a:t>
            </a:r>
            <a:endParaRPr lang="es-MX" sz="6000" b="1" dirty="0">
              <a:solidFill>
                <a:srgbClr val="34917E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CFBCFBBD-9B59-4B49-857E-BE2110B8CAA6}"/>
              </a:ext>
            </a:extLst>
          </p:cNvPr>
          <p:cNvSpPr txBox="1"/>
          <p:nvPr/>
        </p:nvSpPr>
        <p:spPr>
          <a:xfrm>
            <a:off x="3303037" y="437400"/>
            <a:ext cx="5274840" cy="646331"/>
          </a:xfrm>
          <a:prstGeom prst="rect">
            <a:avLst/>
          </a:prstGeom>
          <a:gradFill>
            <a:gsLst>
              <a:gs pos="0">
                <a:schemeClr val="lt1">
                  <a:tint val="93000"/>
                  <a:satMod val="150000"/>
                  <a:shade val="98000"/>
                  <a:alpha val="0"/>
                  <a:lumMod val="0"/>
                  <a:lumOff val="100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 w="57150" cmpd="dbl">
            <a:solidFill>
              <a:srgbClr val="F8911D">
                <a:alpha val="0"/>
              </a:srgbClr>
            </a:solidFill>
            <a:prstDash val="solid"/>
            <a:bevel/>
          </a:ln>
          <a:effectLst>
            <a:outerShdw blurRad="685800" dir="6000000" sx="109000" sy="109000" algn="ctr" rotWithShape="0">
              <a:srgbClr val="F8911D"/>
            </a:outerShdw>
            <a:softEdge rad="31750"/>
          </a:effectLst>
        </p:spPr>
        <p:style>
          <a:lnRef idx="2">
            <a:schemeClr val="accent2"/>
          </a:lnRef>
          <a:fillRef idx="1003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rgbClr val="97172E"/>
                </a:solidFill>
              </a:rPr>
              <a:t>Ambiente de aprendizaje</a:t>
            </a:r>
            <a:endParaRPr lang="es-MX" sz="1400" b="1" dirty="0">
              <a:solidFill>
                <a:srgbClr val="9717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988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496585"/>
            <a:ext cx="2676088" cy="3301666"/>
          </a:xfrm>
          <a:prstGeom prst="rect">
            <a:avLst/>
          </a:prstGeom>
        </p:spPr>
      </p:pic>
      <p:sp>
        <p:nvSpPr>
          <p:cNvPr id="3" name="Llamada rectangular redondeada 2"/>
          <p:cNvSpPr/>
          <p:nvPr/>
        </p:nvSpPr>
        <p:spPr>
          <a:xfrm>
            <a:off x="3586066" y="1306284"/>
            <a:ext cx="8192279" cy="4798630"/>
          </a:xfrm>
          <a:prstGeom prst="wedgeRoundRectCallout">
            <a:avLst>
              <a:gd name="adj1" fmla="val -67378"/>
              <a:gd name="adj2" fmla="val 38043"/>
              <a:gd name="adj3" fmla="val 16667"/>
            </a:avLst>
          </a:prstGeom>
          <a:ln>
            <a:solidFill>
              <a:srgbClr val="09660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4400" b="1" dirty="0">
                <a:solidFill>
                  <a:srgbClr val="34917E"/>
                </a:solidFill>
              </a:rPr>
              <a:t>Recordemos qué es un taller. Lean la información de la papeleta e indiquen, cuál pertenece a un curso y cuál a un taller.</a:t>
            </a:r>
          </a:p>
          <a:p>
            <a:pPr algn="ctr"/>
            <a:r>
              <a:rPr lang="es-ES" sz="4400" b="1" dirty="0">
                <a:solidFill>
                  <a:srgbClr val="34917E"/>
                </a:solidFill>
              </a:rPr>
              <a:t>Compartan los resultados</a:t>
            </a:r>
            <a:endParaRPr lang="es-MX" sz="4400" b="1" dirty="0">
              <a:solidFill>
                <a:srgbClr val="34917E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CFBCFBBD-9B59-4B49-857E-BE2110B8CAA6}"/>
              </a:ext>
            </a:extLst>
          </p:cNvPr>
          <p:cNvSpPr txBox="1"/>
          <p:nvPr/>
        </p:nvSpPr>
        <p:spPr>
          <a:xfrm>
            <a:off x="3303037" y="437400"/>
            <a:ext cx="5274840" cy="646331"/>
          </a:xfrm>
          <a:prstGeom prst="rect">
            <a:avLst/>
          </a:prstGeom>
          <a:gradFill>
            <a:gsLst>
              <a:gs pos="0">
                <a:schemeClr val="lt1">
                  <a:tint val="93000"/>
                  <a:satMod val="150000"/>
                  <a:shade val="98000"/>
                  <a:alpha val="0"/>
                  <a:lumMod val="0"/>
                  <a:lumOff val="100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 w="57150" cmpd="dbl">
            <a:solidFill>
              <a:srgbClr val="F8911D">
                <a:alpha val="0"/>
              </a:srgbClr>
            </a:solidFill>
            <a:prstDash val="solid"/>
            <a:bevel/>
          </a:ln>
          <a:effectLst>
            <a:outerShdw blurRad="685800" dir="6000000" sx="109000" sy="109000" algn="ctr" rotWithShape="0">
              <a:srgbClr val="F8911D"/>
            </a:outerShdw>
            <a:softEdge rad="31750"/>
          </a:effectLst>
        </p:spPr>
        <p:style>
          <a:lnRef idx="2">
            <a:schemeClr val="accent2"/>
          </a:lnRef>
          <a:fillRef idx="1003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rgbClr val="97172E"/>
                </a:solidFill>
              </a:rPr>
              <a:t>Ambiente de aprendizaje</a:t>
            </a:r>
            <a:endParaRPr lang="es-MX" sz="1400" b="1" dirty="0">
              <a:solidFill>
                <a:srgbClr val="9717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265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7845966-6EFC-468A-9CC7-BAB4B95854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605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5554383-98AF-4A47-BB65-705FAAA4BE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DAD1991-FFD1-4E94-ABAB-7560D33008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500" y="936976"/>
            <a:ext cx="5421684" cy="49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1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546" y="1275201"/>
            <a:ext cx="2914519" cy="51381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02" y="1640956"/>
            <a:ext cx="3009869" cy="494392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5C42255-6FA2-4A97-A2CB-A68ADF71FE97}"/>
              </a:ext>
            </a:extLst>
          </p:cNvPr>
          <p:cNvSpPr txBox="1"/>
          <p:nvPr/>
        </p:nvSpPr>
        <p:spPr>
          <a:xfrm>
            <a:off x="2602751" y="344702"/>
            <a:ext cx="6494107" cy="646331"/>
          </a:xfrm>
          <a:prstGeom prst="rect">
            <a:avLst/>
          </a:prstGeom>
          <a:gradFill>
            <a:gsLst>
              <a:gs pos="0">
                <a:schemeClr val="lt1">
                  <a:tint val="93000"/>
                  <a:satMod val="150000"/>
                  <a:shade val="98000"/>
                  <a:alpha val="0"/>
                  <a:lumMod val="0"/>
                  <a:lumOff val="100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 w="57150" cmpd="dbl">
            <a:solidFill>
              <a:srgbClr val="F8911D">
                <a:alpha val="0"/>
              </a:srgbClr>
            </a:solidFill>
            <a:prstDash val="solid"/>
            <a:bevel/>
          </a:ln>
          <a:effectLst>
            <a:outerShdw blurRad="685800" dir="6000000" sx="109000" sy="109000" algn="ctr" rotWithShape="0">
              <a:srgbClr val="F8911D"/>
            </a:outerShdw>
            <a:softEdge rad="31750"/>
          </a:effectLst>
        </p:spPr>
        <p:style>
          <a:lnRef idx="2">
            <a:schemeClr val="accent2"/>
          </a:lnRef>
          <a:fillRef idx="1003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97172E"/>
                </a:solidFill>
              </a:rPr>
              <a:t>Normas de convivencia</a:t>
            </a:r>
            <a:endParaRPr lang="es-MX" sz="1400" b="1" dirty="0">
              <a:solidFill>
                <a:srgbClr val="9717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476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7" y="3682987"/>
            <a:ext cx="2304762" cy="284761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78028" y="2554563"/>
            <a:ext cx="2371725" cy="3895725"/>
          </a:xfrm>
          <a:prstGeom prst="rect">
            <a:avLst/>
          </a:prstGeom>
        </p:spPr>
      </p:pic>
      <p:sp>
        <p:nvSpPr>
          <p:cNvPr id="4" name="Llamada ovalada 3"/>
          <p:cNvSpPr/>
          <p:nvPr/>
        </p:nvSpPr>
        <p:spPr>
          <a:xfrm>
            <a:off x="2245770" y="956345"/>
            <a:ext cx="5541111" cy="3546080"/>
          </a:xfrm>
          <a:prstGeom prst="wedgeEllipseCallout">
            <a:avLst>
              <a:gd name="adj1" fmla="val 91186"/>
              <a:gd name="adj2" fmla="val 42533"/>
            </a:avLst>
          </a:prstGeom>
          <a:ln>
            <a:solidFill>
              <a:srgbClr val="0765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rgbClr val="34917E"/>
                </a:solidFill>
              </a:rPr>
              <a:t>¡Es tiempo de presentarnos! Lo haremos mediante un valor. </a:t>
            </a:r>
          </a:p>
          <a:p>
            <a:pPr algn="ctr"/>
            <a:r>
              <a:rPr lang="es-ES" sz="3200" b="1" dirty="0">
                <a:solidFill>
                  <a:srgbClr val="34917E"/>
                </a:solidFill>
              </a:rPr>
              <a:t>Les explico</a:t>
            </a:r>
            <a:endParaRPr lang="es-MX" sz="32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018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412" y="384590"/>
            <a:ext cx="7675177" cy="608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463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Freeform: Shape 72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xmlns="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Resultado de imagen para don quijote pinterest}">
            <a:extLst>
              <a:ext uri="{FF2B5EF4-FFF2-40B4-BE49-F238E27FC236}">
                <a16:creationId xmlns:a16="http://schemas.microsoft.com/office/drawing/2014/main" xmlns="" id="{287FC85E-777C-4A86-B9A9-D67D480BF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38575" y="489204"/>
            <a:ext cx="3113040" cy="536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B0833AD-D9CF-4102-AF3B-B9AD3A3E16FB}"/>
              </a:ext>
            </a:extLst>
          </p:cNvPr>
          <p:cNvSpPr txBox="1"/>
          <p:nvPr/>
        </p:nvSpPr>
        <p:spPr>
          <a:xfrm>
            <a:off x="6368143" y="489204"/>
            <a:ext cx="53448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chemeClr val="bg1">
                    <a:lumMod val="95000"/>
                  </a:schemeClr>
                </a:solidFill>
              </a:rPr>
              <a:t>Temas</a:t>
            </a:r>
          </a:p>
          <a:p>
            <a:pPr algn="just"/>
            <a:r>
              <a:rPr lang="es-ES" sz="3600" dirty="0">
                <a:solidFill>
                  <a:schemeClr val="bg1"/>
                </a:solidFill>
              </a:rPr>
              <a:t>1. Análisis de resultados de la acción tutorial</a:t>
            </a:r>
            <a:endParaRPr lang="es-MX" sz="3600" dirty="0">
              <a:solidFill>
                <a:schemeClr val="bg1"/>
              </a:solidFill>
            </a:endParaRPr>
          </a:p>
          <a:p>
            <a:pPr algn="just"/>
            <a:r>
              <a:rPr lang="es-ES" sz="3600" dirty="0">
                <a:solidFill>
                  <a:schemeClr val="bg1"/>
                </a:solidFill>
              </a:rPr>
              <a:t>2. Identificación de áreas de oportunidad</a:t>
            </a:r>
          </a:p>
          <a:p>
            <a:pPr algn="just"/>
            <a:r>
              <a:rPr lang="es-ES" sz="3600" dirty="0">
                <a:solidFill>
                  <a:schemeClr val="bg1"/>
                </a:solidFill>
              </a:rPr>
              <a:t>3. Integración de mejores prácticas en aspectos de tutoría</a:t>
            </a:r>
            <a:endParaRPr lang="es-MX" sz="3600" dirty="0">
              <a:solidFill>
                <a:schemeClr val="bg1"/>
              </a:solidFill>
            </a:endParaRPr>
          </a:p>
          <a:p>
            <a:pPr algn="just"/>
            <a:endParaRPr lang="es-MX" sz="3600" dirty="0">
              <a:solidFill>
                <a:schemeClr val="bg1"/>
              </a:solidFill>
            </a:endParaRPr>
          </a:p>
          <a:p>
            <a:endParaRPr lang="es-MX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601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01650-81EE-481A-99A5-06CD827AF1C5}" type="slidenum">
              <a:rPr lang="es-ES" smtClean="0"/>
              <a:pPr/>
              <a:t>12</a:t>
            </a:fld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5999377" y="257550"/>
            <a:ext cx="3469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>
                <a:ln>
                  <a:solidFill>
                    <a:srgbClr val="97162D"/>
                  </a:solidFill>
                </a:ln>
                <a:solidFill>
                  <a:srgbClr val="97172E"/>
                </a:solidFill>
              </a:rPr>
              <a:t>Campos de fuerza</a:t>
            </a:r>
            <a:endParaRPr lang="es-MX" sz="2400" b="1" dirty="0">
              <a:ln>
                <a:solidFill>
                  <a:srgbClr val="97162D"/>
                </a:solidFill>
              </a:ln>
              <a:solidFill>
                <a:srgbClr val="97172E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D883D01E-9F47-41C8-A76B-28F928918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" y="4355232"/>
            <a:ext cx="1915153" cy="2366243"/>
          </a:xfrm>
          <a:prstGeom prst="rect">
            <a:avLst/>
          </a:prstGeom>
        </p:spPr>
      </p:pic>
      <p:sp>
        <p:nvSpPr>
          <p:cNvPr id="7" name="Globo: línea doblada con borde y barra de énfasis 6">
            <a:extLst>
              <a:ext uri="{FF2B5EF4-FFF2-40B4-BE49-F238E27FC236}">
                <a16:creationId xmlns:a16="http://schemas.microsoft.com/office/drawing/2014/main" xmlns="" id="{2A8E3373-3233-4F50-AEC5-F9DDEF3B6ECD}"/>
              </a:ext>
            </a:extLst>
          </p:cNvPr>
          <p:cNvSpPr/>
          <p:nvPr/>
        </p:nvSpPr>
        <p:spPr>
          <a:xfrm>
            <a:off x="2928256" y="1249475"/>
            <a:ext cx="8719458" cy="5106875"/>
          </a:xfrm>
          <a:prstGeom prst="accentBorderCallout2">
            <a:avLst>
              <a:gd name="adj1" fmla="val 19389"/>
              <a:gd name="adj2" fmla="val -2216"/>
              <a:gd name="adj3" fmla="val 95487"/>
              <a:gd name="adj4" fmla="val -4183"/>
              <a:gd name="adj5" fmla="val 80770"/>
              <a:gd name="adj6" fmla="val -9103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sz="3600" b="1" i="1" dirty="0">
                <a:solidFill>
                  <a:srgbClr val="34917E"/>
                </a:solidFill>
              </a:rPr>
              <a:t>Analicemos cómo se ha impartido la tutoría en los centros de trabajo para identificar áreas de </a:t>
            </a:r>
            <a:r>
              <a:rPr lang="es-ES" sz="3600" b="1" i="1" dirty="0" smtClean="0">
                <a:solidFill>
                  <a:srgbClr val="34917E"/>
                </a:solidFill>
              </a:rPr>
              <a:t>oportunidad; </a:t>
            </a:r>
            <a:r>
              <a:rPr lang="es-ES" sz="3600" b="1" i="1" dirty="0">
                <a:solidFill>
                  <a:srgbClr val="34917E"/>
                </a:solidFill>
              </a:rPr>
              <a:t>y </a:t>
            </a:r>
            <a:r>
              <a:rPr lang="es-ES" sz="3600" b="1" i="1" dirty="0" smtClean="0">
                <a:solidFill>
                  <a:srgbClr val="34917E"/>
                </a:solidFill>
              </a:rPr>
              <a:t>mejorar </a:t>
            </a:r>
            <a:r>
              <a:rPr lang="es-ES" sz="3600" b="1" i="1" dirty="0">
                <a:solidFill>
                  <a:srgbClr val="34917E"/>
                </a:solidFill>
              </a:rPr>
              <a:t>mediante el intercambio de experiencias con otros tutores, el desarrollo de algunas de las funciones establecidas.</a:t>
            </a:r>
            <a:endParaRPr lang="es-MX" sz="3600" b="1" dirty="0">
              <a:solidFill>
                <a:srgbClr val="34917E"/>
              </a:solidFill>
            </a:endParaRPr>
          </a:p>
          <a:p>
            <a:pPr lvl="0" algn="just"/>
            <a:r>
              <a:rPr lang="es-ES" sz="3600" b="1" i="1" dirty="0" smtClean="0">
                <a:solidFill>
                  <a:srgbClr val="34917E"/>
                </a:solidFill>
              </a:rPr>
              <a:t>Integremos mejores </a:t>
            </a:r>
            <a:r>
              <a:rPr lang="es-ES" sz="3600" b="1" i="1" dirty="0">
                <a:solidFill>
                  <a:srgbClr val="34917E"/>
                </a:solidFill>
              </a:rPr>
              <a:t>prácticas de algunas de las actividades a realizar dentro de la acción tutorial</a:t>
            </a:r>
            <a:r>
              <a:rPr lang="es-ES" b="1" i="1" dirty="0">
                <a:solidFill>
                  <a:srgbClr val="34917E"/>
                </a:solidFill>
              </a:rPr>
              <a:t>. </a:t>
            </a:r>
            <a:endParaRPr lang="es-MX" b="1" dirty="0">
              <a:solidFill>
                <a:srgbClr val="34917E"/>
              </a:solidFill>
            </a:endParaRPr>
          </a:p>
          <a:p>
            <a:pPr algn="ctr"/>
            <a:endParaRPr lang="es-MX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935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01650-81EE-481A-99A5-06CD827AF1C5}" type="slidenum">
              <a:rPr lang="es-ES" smtClean="0"/>
              <a:pPr/>
              <a:t>13</a:t>
            </a:fld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5999377" y="257550"/>
            <a:ext cx="3469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>
                <a:ln>
                  <a:solidFill>
                    <a:srgbClr val="97162D"/>
                  </a:solidFill>
                </a:ln>
                <a:solidFill>
                  <a:srgbClr val="97172E"/>
                </a:solidFill>
              </a:rPr>
              <a:t>Campos de fuerza</a:t>
            </a:r>
            <a:endParaRPr lang="es-MX" sz="2400" b="1" dirty="0">
              <a:ln>
                <a:solidFill>
                  <a:srgbClr val="97162D"/>
                </a:solidFill>
              </a:ln>
              <a:solidFill>
                <a:srgbClr val="97172E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D883D01E-9F47-41C8-A76B-28F928918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" y="4355232"/>
            <a:ext cx="1915153" cy="2366243"/>
          </a:xfrm>
          <a:prstGeom prst="rect">
            <a:avLst/>
          </a:prstGeom>
        </p:spPr>
      </p:pic>
      <p:sp>
        <p:nvSpPr>
          <p:cNvPr id="7" name="Globo: línea doblada con borde y barra de énfasis 6">
            <a:extLst>
              <a:ext uri="{FF2B5EF4-FFF2-40B4-BE49-F238E27FC236}">
                <a16:creationId xmlns:a16="http://schemas.microsoft.com/office/drawing/2014/main" xmlns="" id="{2A8E3373-3233-4F50-AEC5-F9DDEF3B6ECD}"/>
              </a:ext>
            </a:extLst>
          </p:cNvPr>
          <p:cNvSpPr/>
          <p:nvPr/>
        </p:nvSpPr>
        <p:spPr>
          <a:xfrm>
            <a:off x="2928256" y="979715"/>
            <a:ext cx="8719458" cy="5741760"/>
          </a:xfrm>
          <a:prstGeom prst="accentBorderCallout2">
            <a:avLst>
              <a:gd name="adj1" fmla="val 19389"/>
              <a:gd name="adj2" fmla="val -2216"/>
              <a:gd name="adj3" fmla="val 95487"/>
              <a:gd name="adj4" fmla="val -4183"/>
              <a:gd name="adj5" fmla="val 80770"/>
              <a:gd name="adj6" fmla="val -9103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MX" sz="3600" b="1" dirty="0">
                <a:solidFill>
                  <a:srgbClr val="34917E"/>
                </a:solidFill>
              </a:rPr>
              <a:t>Realicemos un ejercicio “Campos de fuerza” para identificar las fuerzas positivas y las negativas. </a:t>
            </a:r>
          </a:p>
          <a:p>
            <a:pPr lvl="0" algn="just"/>
            <a:r>
              <a:rPr lang="es-MX" sz="3600" b="1" dirty="0">
                <a:solidFill>
                  <a:srgbClr val="34917E"/>
                </a:solidFill>
              </a:rPr>
              <a:t>Para ello, formemos equipos. Redactaremos nuestro campo de fuerza, después evaluaremos como las fuerzas positivas pueden vencer a las negativas</a:t>
            </a:r>
            <a:r>
              <a:rPr lang="es-MX" sz="3600" b="1" dirty="0" smtClean="0">
                <a:solidFill>
                  <a:srgbClr val="34917E"/>
                </a:solidFill>
              </a:rPr>
              <a:t>.</a:t>
            </a:r>
          </a:p>
          <a:p>
            <a:pPr lvl="0" algn="just"/>
            <a:endParaRPr lang="es-MX" sz="3600" b="1" dirty="0">
              <a:solidFill>
                <a:srgbClr val="34917E"/>
              </a:solidFill>
            </a:endParaRPr>
          </a:p>
          <a:p>
            <a:pPr lvl="0" algn="ctr"/>
            <a:r>
              <a:rPr lang="es-MX" sz="3600" b="1" dirty="0">
                <a:solidFill>
                  <a:srgbClr val="34917E"/>
                </a:solidFill>
              </a:rPr>
              <a:t>Observa el esquema</a:t>
            </a:r>
            <a:endParaRPr lang="es-MX" b="1" dirty="0">
              <a:solidFill>
                <a:srgbClr val="34917E"/>
              </a:solidFill>
            </a:endParaRPr>
          </a:p>
          <a:p>
            <a:pPr algn="ctr"/>
            <a:endParaRPr lang="es-MX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377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625AE0A-E74D-4B38-9A2F-925CFE1DC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91" y="1393371"/>
            <a:ext cx="6421226" cy="470712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76E18922-95E2-434B-93BD-449350FD8E8D}"/>
              </a:ext>
            </a:extLst>
          </p:cNvPr>
          <p:cNvSpPr txBox="1"/>
          <p:nvPr/>
        </p:nvSpPr>
        <p:spPr>
          <a:xfrm>
            <a:off x="7761513" y="2151727"/>
            <a:ext cx="39841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b="1" dirty="0">
                <a:solidFill>
                  <a:srgbClr val="34917E"/>
                </a:solidFill>
              </a:rPr>
              <a:t>Ordena las fuerzas de las más a las menos </a:t>
            </a:r>
            <a:r>
              <a:rPr lang="es-MX" sz="3200" b="1" dirty="0" smtClean="0">
                <a:solidFill>
                  <a:srgbClr val="34917E"/>
                </a:solidFill>
              </a:rPr>
              <a:t>importantes, siendo la más importante la número 1.</a:t>
            </a:r>
            <a:endParaRPr lang="es-MX" sz="32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002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625AE0A-E74D-4B38-9A2F-925CFE1DC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91" y="1393371"/>
            <a:ext cx="5371638" cy="470712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76E18922-95E2-434B-93BD-449350FD8E8D}"/>
              </a:ext>
            </a:extLst>
          </p:cNvPr>
          <p:cNvSpPr txBox="1"/>
          <p:nvPr/>
        </p:nvSpPr>
        <p:spPr>
          <a:xfrm>
            <a:off x="6825343" y="2151727"/>
            <a:ext cx="49203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rgbClr val="96182E"/>
                </a:solidFill>
              </a:rPr>
              <a:t>¿Listo?</a:t>
            </a:r>
          </a:p>
          <a:p>
            <a:pPr algn="just"/>
            <a:endParaRPr lang="es-MX" sz="3200" b="1" dirty="0" smtClean="0">
              <a:solidFill>
                <a:srgbClr val="34917E"/>
              </a:solidFill>
            </a:endParaRPr>
          </a:p>
          <a:p>
            <a:pPr algn="just"/>
            <a:r>
              <a:rPr lang="es-MX" sz="3200" b="1" dirty="0" smtClean="0">
                <a:solidFill>
                  <a:srgbClr val="34917E"/>
                </a:solidFill>
              </a:rPr>
              <a:t>Ahora </a:t>
            </a:r>
            <a:r>
              <a:rPr lang="es-MX" sz="3200" b="1" dirty="0">
                <a:solidFill>
                  <a:srgbClr val="34917E"/>
                </a:solidFill>
              </a:rPr>
              <a:t>diseña un plan para </a:t>
            </a:r>
            <a:r>
              <a:rPr lang="es-MX" sz="3200" b="1" dirty="0" smtClean="0">
                <a:solidFill>
                  <a:srgbClr val="34917E"/>
                </a:solidFill>
              </a:rPr>
              <a:t>maximizar las </a:t>
            </a:r>
            <a:r>
              <a:rPr lang="es-MX" sz="3200" b="1" dirty="0">
                <a:solidFill>
                  <a:srgbClr val="34917E"/>
                </a:solidFill>
              </a:rPr>
              <a:t>fuerzas positivas y disminuir las negativas. </a:t>
            </a:r>
          </a:p>
        </p:txBody>
      </p:sp>
    </p:spTree>
    <p:extLst>
      <p:ext uri="{BB962C8B-B14F-4D97-AF65-F5344CB8AC3E}">
        <p14:creationId xmlns:p14="http://schemas.microsoft.com/office/powerpoint/2010/main" val="2712915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 Club de los Libros Perdidos: 20 frases que pensabas que el Quijote dijo...pero nunca dijo.">
            <a:extLst>
              <a:ext uri="{FF2B5EF4-FFF2-40B4-BE49-F238E27FC236}">
                <a16:creationId xmlns:a16="http://schemas.microsoft.com/office/drawing/2014/main" xmlns="" id="{5A05D4A5-A9A9-43A7-B0C0-8A5339D6B7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26" b="4205"/>
          <a:stretch/>
        </p:blipFill>
        <p:spPr bwMode="auto">
          <a:xfrm>
            <a:off x="838200" y="-3810"/>
            <a:ext cx="992886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CB607B98-7700-4DC9-8BE8-A876255F9C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93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484913" y="425610"/>
            <a:ext cx="5086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C00000"/>
                </a:solidFill>
              </a:rPr>
              <a:t>A dónde fueres haz lo que vieres</a:t>
            </a:r>
            <a:endParaRPr lang="es-MX" sz="2400" b="1" dirty="0">
              <a:solidFill>
                <a:srgbClr val="C0000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AD50B29-7236-4C95-837A-62BEDB0CE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2275"/>
            <a:ext cx="2371725" cy="3895725"/>
          </a:xfrm>
          <a:prstGeom prst="rect">
            <a:avLst/>
          </a:prstGeom>
        </p:spPr>
      </p:pic>
      <p:sp>
        <p:nvSpPr>
          <p:cNvPr id="2" name="Bocadillo: ovalado 1">
            <a:extLst>
              <a:ext uri="{FF2B5EF4-FFF2-40B4-BE49-F238E27FC236}">
                <a16:creationId xmlns:a16="http://schemas.microsoft.com/office/drawing/2014/main" xmlns="" id="{9FFF828F-081E-48FF-A065-29B75502F3D5}"/>
              </a:ext>
            </a:extLst>
          </p:cNvPr>
          <p:cNvSpPr/>
          <p:nvPr/>
        </p:nvSpPr>
        <p:spPr>
          <a:xfrm>
            <a:off x="2903466" y="1265965"/>
            <a:ext cx="7797192" cy="5203371"/>
          </a:xfrm>
          <a:prstGeom prst="wedgeEllipseCallout">
            <a:avLst>
              <a:gd name="adj1" fmla="val -55569"/>
              <a:gd name="adj2" fmla="val 15020"/>
            </a:avLst>
          </a:prstGeom>
          <a:ln w="19050">
            <a:solidFill>
              <a:srgbClr val="34917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rgbClr val="34917E"/>
                </a:solidFill>
              </a:rPr>
              <a:t>¡Nos ponemos de pie y formamos un círculo! Gracias</a:t>
            </a:r>
          </a:p>
          <a:p>
            <a:pPr algn="ctr"/>
            <a:r>
              <a:rPr lang="es-MX" sz="2800" b="1" dirty="0">
                <a:solidFill>
                  <a:srgbClr val="34917E"/>
                </a:solidFill>
              </a:rPr>
              <a:t>Ahora, recuerden un lugar que han visitado y lo que aprendieron. Ejemplo:</a:t>
            </a:r>
          </a:p>
          <a:p>
            <a:pPr algn="ctr"/>
            <a:r>
              <a:rPr lang="es-MX" sz="2800" b="1" dirty="0">
                <a:solidFill>
                  <a:srgbClr val="34917E"/>
                </a:solidFill>
              </a:rPr>
              <a:t>Yo fui a España y aprendí a tocar castañuelas.</a:t>
            </a:r>
          </a:p>
          <a:p>
            <a:pPr algn="ctr"/>
            <a:r>
              <a:rPr lang="es-MX" sz="2800" b="1" dirty="0">
                <a:solidFill>
                  <a:srgbClr val="34917E"/>
                </a:solidFill>
              </a:rPr>
              <a:t>Ustedes, </a:t>
            </a:r>
            <a:r>
              <a:rPr lang="es-MX" sz="2800" b="1" dirty="0" smtClean="0">
                <a:solidFill>
                  <a:srgbClr val="34917E"/>
                </a:solidFill>
              </a:rPr>
              <a:t>¿a </a:t>
            </a:r>
            <a:r>
              <a:rPr lang="es-MX" sz="2800" b="1" dirty="0">
                <a:solidFill>
                  <a:srgbClr val="34917E"/>
                </a:solidFill>
              </a:rPr>
              <a:t>dónde fueron y que </a:t>
            </a:r>
            <a:r>
              <a:rPr lang="es-MX" sz="2800" b="1" dirty="0" smtClean="0">
                <a:solidFill>
                  <a:srgbClr val="34917E"/>
                </a:solidFill>
              </a:rPr>
              <a:t>aprendieron? </a:t>
            </a:r>
          </a:p>
          <a:p>
            <a:pPr algn="ctr"/>
            <a:r>
              <a:rPr lang="es-MX" sz="2800" b="1" dirty="0" smtClean="0">
                <a:solidFill>
                  <a:srgbClr val="34917E"/>
                </a:solidFill>
              </a:rPr>
              <a:t>Repetimos </a:t>
            </a:r>
            <a:r>
              <a:rPr lang="es-MX" sz="2800" b="1" dirty="0">
                <a:solidFill>
                  <a:srgbClr val="34917E"/>
                </a:solidFill>
              </a:rPr>
              <a:t>la acción</a:t>
            </a:r>
          </a:p>
        </p:txBody>
      </p:sp>
    </p:spTree>
    <p:extLst>
      <p:ext uri="{BB962C8B-B14F-4D97-AF65-F5344CB8AC3E}">
        <p14:creationId xmlns:p14="http://schemas.microsoft.com/office/powerpoint/2010/main" val="3275396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7845966-6EFC-468A-9CC7-BAB4B95854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6A9D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5554383-98AF-4A47-BB65-705FAAA4BE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ADAD1991-FFD1-4E94-ABAB-7560D33008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59F6BAF8-C267-4750-9C60-2AFDBED506E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381" y="1176793"/>
            <a:ext cx="4548146" cy="45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91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ban Barrenetxea pone su firma, en Alfaguara ClÃ¡sicos, en el libro por excelencia de la literatura espaÃ±ola adaptado para jÃ³venes.">
            <a:extLst>
              <a:ext uri="{FF2B5EF4-FFF2-40B4-BE49-F238E27FC236}">
                <a16:creationId xmlns:a16="http://schemas.microsoft.com/office/drawing/2014/main" xmlns="" id="{C4025AEC-CFC6-47DE-BFED-28BD5E4C3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36" y="993368"/>
            <a:ext cx="3235778" cy="556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756DAD15-57E1-4F8E-86FA-34DF5B03AABA}"/>
              </a:ext>
            </a:extLst>
          </p:cNvPr>
          <p:cNvSpPr txBox="1"/>
          <p:nvPr/>
        </p:nvSpPr>
        <p:spPr>
          <a:xfrm>
            <a:off x="4626430" y="3429000"/>
            <a:ext cx="62266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b="1" dirty="0">
                <a:solidFill>
                  <a:srgbClr val="34917E"/>
                </a:solidFill>
              </a:rPr>
              <a:t>Tema 4</a:t>
            </a:r>
          </a:p>
          <a:p>
            <a:pPr algn="ctr"/>
            <a:r>
              <a:rPr lang="es-MX" sz="6000" b="1" dirty="0">
                <a:solidFill>
                  <a:srgbClr val="34917E"/>
                </a:solidFill>
              </a:rPr>
              <a:t>La responsabilidad</a:t>
            </a:r>
          </a:p>
        </p:txBody>
      </p:sp>
      <p:sp>
        <p:nvSpPr>
          <p:cNvPr id="3" name="Bocadillo nube: nube 2">
            <a:extLst>
              <a:ext uri="{FF2B5EF4-FFF2-40B4-BE49-F238E27FC236}">
                <a16:creationId xmlns:a16="http://schemas.microsoft.com/office/drawing/2014/main" xmlns="" id="{98667E80-301E-4DB9-BB72-C2F828EEE6E6}"/>
              </a:ext>
            </a:extLst>
          </p:cNvPr>
          <p:cNvSpPr/>
          <p:nvPr/>
        </p:nvSpPr>
        <p:spPr>
          <a:xfrm>
            <a:off x="4746170" y="345934"/>
            <a:ext cx="5225144" cy="2329543"/>
          </a:xfrm>
          <a:prstGeom prst="cloudCallout">
            <a:avLst>
              <a:gd name="adj1" fmla="val -94509"/>
              <a:gd name="adj2" fmla="val -849"/>
            </a:avLst>
          </a:prstGeom>
          <a:ln w="28575">
            <a:solidFill>
              <a:srgbClr val="34917E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rgbClr val="C00000"/>
                </a:solidFill>
              </a:rPr>
              <a:t>¡Cada uno es artífice de su propia aventura! </a:t>
            </a:r>
            <a:endParaRPr lang="es-MX" sz="2800" b="1" dirty="0" smtClean="0">
              <a:solidFill>
                <a:srgbClr val="C00000"/>
              </a:solidFill>
            </a:endParaRPr>
          </a:p>
          <a:p>
            <a:pPr algn="ctr"/>
            <a:r>
              <a:rPr lang="es-MX" sz="2800" b="1" dirty="0" smtClean="0">
                <a:solidFill>
                  <a:srgbClr val="C00000"/>
                </a:solidFill>
              </a:rPr>
              <a:t>(</a:t>
            </a:r>
            <a:r>
              <a:rPr lang="es-MX" sz="2800" b="1" dirty="0">
                <a:solidFill>
                  <a:srgbClr val="C00000"/>
                </a:solidFill>
              </a:rPr>
              <a:t>Cervantes)</a:t>
            </a:r>
            <a:endParaRPr lang="es-MX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159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7F314026-F6A1-4F26-9E97-274EF328D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" y="3603172"/>
            <a:ext cx="2523844" cy="3118304"/>
          </a:xfrm>
          <a:prstGeom prst="rect">
            <a:avLst/>
          </a:prstGeom>
        </p:spPr>
      </p:pic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xmlns="" id="{34DA7BC6-6F83-49B0-971B-6654D5FF4384}"/>
              </a:ext>
            </a:extLst>
          </p:cNvPr>
          <p:cNvSpPr/>
          <p:nvPr/>
        </p:nvSpPr>
        <p:spPr>
          <a:xfrm>
            <a:off x="3352801" y="626381"/>
            <a:ext cx="6466113" cy="4304848"/>
          </a:xfrm>
          <a:prstGeom prst="wedgeRectCallout">
            <a:avLst>
              <a:gd name="adj1" fmla="val -59608"/>
              <a:gd name="adj2" fmla="val 60026"/>
            </a:avLst>
          </a:prstGeom>
          <a:ln w="28575">
            <a:solidFill>
              <a:srgbClr val="34917E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s-MX" sz="4000" dirty="0">
                <a:ln w="0"/>
                <a:solidFill>
                  <a:srgbClr val="34917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Las habilidades blandas están integradas por una serie de valores y actitudes.</a:t>
            </a:r>
          </a:p>
          <a:p>
            <a:pPr algn="just"/>
            <a:r>
              <a:rPr lang="es-MX" sz="4000" dirty="0">
                <a:ln w="0"/>
                <a:solidFill>
                  <a:srgbClr val="34917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Antes </a:t>
            </a:r>
            <a:r>
              <a:rPr lang="es-MX" sz="4000" dirty="0" smtClean="0">
                <a:ln w="0"/>
                <a:solidFill>
                  <a:srgbClr val="34917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abordarlas, revisaremos </a:t>
            </a:r>
            <a:r>
              <a:rPr lang="es-MX" sz="4000" dirty="0">
                <a:ln w="0"/>
                <a:solidFill>
                  <a:srgbClr val="34917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algunos puntos de este tema. </a:t>
            </a:r>
          </a:p>
        </p:txBody>
      </p:sp>
    </p:spTree>
    <p:extLst>
      <p:ext uri="{BB962C8B-B14F-4D97-AF65-F5344CB8AC3E}">
        <p14:creationId xmlns:p14="http://schemas.microsoft.com/office/powerpoint/2010/main" val="91707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2907A7C-1793-4765-AEF2-5F648DCFF2D1}"/>
              </a:ext>
            </a:extLst>
          </p:cNvPr>
          <p:cNvSpPr txBox="1"/>
          <p:nvPr/>
        </p:nvSpPr>
        <p:spPr>
          <a:xfrm>
            <a:off x="816428" y="1166842"/>
            <a:ext cx="10559143" cy="4524315"/>
          </a:xfrm>
          <a:prstGeom prst="rect">
            <a:avLst/>
          </a:prstGeom>
          <a:ln w="76200">
            <a:solidFill>
              <a:srgbClr val="08660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4800" b="1" dirty="0">
                <a:solidFill>
                  <a:srgbClr val="C00000"/>
                </a:solidFill>
              </a:rPr>
              <a:t>¿Cómo se desarrollan los valores?</a:t>
            </a:r>
          </a:p>
          <a:p>
            <a:pPr algn="just"/>
            <a:r>
              <a:rPr lang="es-MX" sz="4800" b="1" dirty="0">
                <a:solidFill>
                  <a:srgbClr val="34917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frase “Árbol torcido jamás se endereza”, no puede ser aplicable al ser humano, pues es un ser con pensamiento, sentimientos y voluntad que puede elegir su camino. </a:t>
            </a:r>
          </a:p>
        </p:txBody>
      </p:sp>
    </p:spTree>
    <p:extLst>
      <p:ext uri="{BB962C8B-B14F-4D97-AF65-F5344CB8AC3E}">
        <p14:creationId xmlns:p14="http://schemas.microsoft.com/office/powerpoint/2010/main" val="2046580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2907A7C-1793-4765-AEF2-5F648DCFF2D1}"/>
              </a:ext>
            </a:extLst>
          </p:cNvPr>
          <p:cNvSpPr txBox="1"/>
          <p:nvPr/>
        </p:nvSpPr>
        <p:spPr>
          <a:xfrm>
            <a:off x="898724" y="1339360"/>
            <a:ext cx="10559143" cy="3785652"/>
          </a:xfrm>
          <a:prstGeom prst="rect">
            <a:avLst/>
          </a:prstGeom>
          <a:ln w="76200">
            <a:solidFill>
              <a:srgbClr val="08660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4000" dirty="0"/>
              <a:t>Formar jóvenes dispuestos a desarrollar su potencial y sus capacidades nos remite a un basamento de valores y actitudes. Es lo que favorecerá una vida de laboriosidad y </a:t>
            </a:r>
            <a:r>
              <a:rPr lang="es-MX" sz="4000" dirty="0" smtClean="0"/>
              <a:t>consciencia </a:t>
            </a:r>
            <a:r>
              <a:rPr lang="es-MX" sz="4000" dirty="0"/>
              <a:t>de sus responsabilidades en y para la convivencia con los demás.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D97A930-9030-4B24-8AF5-570E25738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127" y="4473131"/>
            <a:ext cx="1829943" cy="179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21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2907A7C-1793-4765-AEF2-5F648DCFF2D1}"/>
              </a:ext>
            </a:extLst>
          </p:cNvPr>
          <p:cNvSpPr txBox="1"/>
          <p:nvPr/>
        </p:nvSpPr>
        <p:spPr>
          <a:xfrm>
            <a:off x="1513113" y="1427317"/>
            <a:ext cx="8839201" cy="4524315"/>
          </a:xfrm>
          <a:prstGeom prst="rect">
            <a:avLst/>
          </a:prstGeom>
          <a:ln w="76200">
            <a:solidFill>
              <a:srgbClr val="08660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9600" dirty="0"/>
              <a:t>¿Qué son los valores y las actitudes?</a:t>
            </a:r>
          </a:p>
        </p:txBody>
      </p:sp>
    </p:spTree>
    <p:extLst>
      <p:ext uri="{BB962C8B-B14F-4D97-AF65-F5344CB8AC3E}">
        <p14:creationId xmlns:p14="http://schemas.microsoft.com/office/powerpoint/2010/main" val="991262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2907A7C-1793-4765-AEF2-5F648DCFF2D1}"/>
              </a:ext>
            </a:extLst>
          </p:cNvPr>
          <p:cNvSpPr txBox="1"/>
          <p:nvPr/>
        </p:nvSpPr>
        <p:spPr>
          <a:xfrm>
            <a:off x="816428" y="1330216"/>
            <a:ext cx="10559143" cy="3170099"/>
          </a:xfrm>
          <a:prstGeom prst="rect">
            <a:avLst/>
          </a:prstGeom>
          <a:ln w="76200">
            <a:solidFill>
              <a:srgbClr val="08660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4000" dirty="0"/>
              <a:t>Los valores morales se definen como principios éticos con respecto a los cuales las personas sienten un fuerte compromiso de conciencia y que </a:t>
            </a:r>
            <a:r>
              <a:rPr lang="es-MX" sz="4000" dirty="0" smtClean="0"/>
              <a:t>se emplean </a:t>
            </a:r>
            <a:r>
              <a:rPr lang="es-MX" sz="4000" dirty="0"/>
              <a:t>para juzgar lo adecuado de las conductas.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3B67582B-5FCC-4504-9A7C-63807A085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92" y="3947446"/>
            <a:ext cx="2094547" cy="21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693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2907A7C-1793-4765-AEF2-5F648DCFF2D1}"/>
              </a:ext>
            </a:extLst>
          </p:cNvPr>
          <p:cNvSpPr txBox="1"/>
          <p:nvPr/>
        </p:nvSpPr>
        <p:spPr>
          <a:xfrm>
            <a:off x="4071693" y="1194922"/>
            <a:ext cx="7230292" cy="5078313"/>
          </a:xfrm>
          <a:prstGeom prst="rect">
            <a:avLst/>
          </a:prstGeom>
          <a:ln w="76200">
            <a:solidFill>
              <a:srgbClr val="08660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3600" dirty="0"/>
              <a:t>Los valores son cualidades que despiertan aprecio, admiración y estima por las personas que los desarrollan.</a:t>
            </a:r>
          </a:p>
          <a:p>
            <a:pPr algn="just"/>
            <a:r>
              <a:rPr lang="es-MX" sz="3600" dirty="0"/>
              <a:t>Las actitudes son las formas en las que se expresan los </a:t>
            </a:r>
            <a:r>
              <a:rPr lang="es-MX" sz="3600" dirty="0" smtClean="0"/>
              <a:t>valores, </a:t>
            </a:r>
            <a:r>
              <a:rPr lang="es-MX" sz="3600" dirty="0"/>
              <a:t>mediante el comportamiento. Por lo tanto, las actitudes son manifestaciones de la conducta.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A77D8F1-4DB6-41CE-9931-9F247A15F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5" y="2200326"/>
            <a:ext cx="3068627" cy="245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537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2907A7C-1793-4765-AEF2-5F648DCFF2D1}"/>
              </a:ext>
            </a:extLst>
          </p:cNvPr>
          <p:cNvSpPr txBox="1"/>
          <p:nvPr/>
        </p:nvSpPr>
        <p:spPr>
          <a:xfrm>
            <a:off x="816428" y="1372888"/>
            <a:ext cx="10950699" cy="5262979"/>
          </a:xfrm>
          <a:prstGeom prst="rect">
            <a:avLst/>
          </a:prstGeom>
          <a:ln w="76200">
            <a:solidFill>
              <a:srgbClr val="08660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800" dirty="0"/>
              <a:t>Son </a:t>
            </a:r>
            <a:r>
              <a:rPr lang="es-MX" sz="2800" dirty="0" smtClean="0"/>
              <a:t>valores: </a:t>
            </a:r>
            <a:r>
              <a:rPr lang="es-MX" sz="2800" dirty="0"/>
              <a:t>la verdad, el respeto, la solidaridad.</a:t>
            </a:r>
          </a:p>
          <a:p>
            <a:pPr algn="just"/>
            <a:endParaRPr lang="es-MX" sz="2800" dirty="0"/>
          </a:p>
          <a:p>
            <a:pPr algn="just"/>
            <a:r>
              <a:rPr lang="es-MX" sz="2800" b="1" dirty="0">
                <a:solidFill>
                  <a:srgbClr val="C00000"/>
                </a:solidFill>
              </a:rPr>
              <a:t>Son actitudes que manifiestan la verdad:</a:t>
            </a:r>
          </a:p>
          <a:p>
            <a:pPr marL="1028700" lvl="1" indent="-571500" algn="just">
              <a:buFont typeface="Arial" panose="020B0604020202020204" pitchFamily="34" charset="0"/>
              <a:buChar char="•"/>
            </a:pPr>
            <a:r>
              <a:rPr lang="es-MX" sz="2800" dirty="0"/>
              <a:t>Busca evidencias para afirmar o negar</a:t>
            </a:r>
          </a:p>
          <a:p>
            <a:pPr marL="1028700" lvl="1" indent="-571500" algn="just">
              <a:buFont typeface="Arial" panose="020B0604020202020204" pitchFamily="34" charset="0"/>
              <a:buChar char="•"/>
            </a:pPr>
            <a:r>
              <a:rPr lang="es-MX" sz="2800" dirty="0"/>
              <a:t>Se aleja de la mentira</a:t>
            </a:r>
          </a:p>
          <a:p>
            <a:pPr algn="just"/>
            <a:r>
              <a:rPr lang="es-MX" sz="2800" b="1" dirty="0">
                <a:solidFill>
                  <a:srgbClr val="C00000"/>
                </a:solidFill>
              </a:rPr>
              <a:t>Son actitudes que manifiestan el respeto</a:t>
            </a:r>
          </a:p>
          <a:p>
            <a:pPr marL="1028700" lvl="1" indent="-571500" algn="just">
              <a:buFont typeface="Arial" panose="020B0604020202020204" pitchFamily="34" charset="0"/>
              <a:buChar char="•"/>
            </a:pPr>
            <a:r>
              <a:rPr lang="es-MX" sz="2800" dirty="0"/>
              <a:t>Expresa lo que siente tomando en cuenta lo que sienten los demás</a:t>
            </a:r>
          </a:p>
          <a:p>
            <a:pPr marL="1028700" lvl="1" indent="-571500" algn="just">
              <a:buFont typeface="Arial" panose="020B0604020202020204" pitchFamily="34" charset="0"/>
              <a:buChar char="•"/>
            </a:pPr>
            <a:r>
              <a:rPr lang="es-MX" sz="2800" dirty="0"/>
              <a:t>Acepta a los demás</a:t>
            </a:r>
          </a:p>
          <a:p>
            <a:pPr algn="just"/>
            <a:r>
              <a:rPr lang="es-MX" sz="2800" b="1" dirty="0">
                <a:solidFill>
                  <a:srgbClr val="C00000"/>
                </a:solidFill>
              </a:rPr>
              <a:t>Son actitudes </a:t>
            </a:r>
            <a:r>
              <a:rPr lang="es-MX" sz="2800" b="1" dirty="0" smtClean="0">
                <a:solidFill>
                  <a:srgbClr val="C00000"/>
                </a:solidFill>
              </a:rPr>
              <a:t>que manifiestan </a:t>
            </a:r>
            <a:r>
              <a:rPr lang="es-MX" sz="2800" b="1" dirty="0">
                <a:solidFill>
                  <a:srgbClr val="C00000"/>
                </a:solidFill>
              </a:rPr>
              <a:t>la solidaridad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s-MX" sz="2800" dirty="0"/>
              <a:t>Toma en cuenta a otras personas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s-MX" sz="2800" dirty="0"/>
              <a:t>Trabaja por el bien común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060314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2907A7C-1793-4765-AEF2-5F648DCFF2D1}"/>
              </a:ext>
            </a:extLst>
          </p:cNvPr>
          <p:cNvSpPr txBox="1"/>
          <p:nvPr/>
        </p:nvSpPr>
        <p:spPr>
          <a:xfrm>
            <a:off x="2574471" y="512916"/>
            <a:ext cx="7043057" cy="954107"/>
          </a:xfrm>
          <a:prstGeom prst="rect">
            <a:avLst/>
          </a:prstGeom>
          <a:ln w="38100">
            <a:solidFill>
              <a:srgbClr val="08660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srgbClr val="96182E"/>
                </a:solidFill>
              </a:rPr>
              <a:t>FORMACIÓN DE VALORES</a:t>
            </a:r>
          </a:p>
          <a:p>
            <a:pPr algn="ctr"/>
            <a:r>
              <a:rPr lang="es-MX" sz="2800" b="1" dirty="0" smtClean="0">
                <a:solidFill>
                  <a:srgbClr val="34917E"/>
                </a:solidFill>
              </a:rPr>
              <a:t>Debe </a:t>
            </a:r>
            <a:r>
              <a:rPr lang="es-MX" sz="2800" b="1" dirty="0">
                <a:solidFill>
                  <a:srgbClr val="34917E"/>
                </a:solidFill>
              </a:rPr>
              <a:t>mirarse como un proceso de adquisición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C61E8CC9-C5D8-4D59-9E47-358B1F783E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9118140"/>
              </p:ext>
            </p:extLst>
          </p:nvPr>
        </p:nvGraphicFramePr>
        <p:xfrm>
          <a:off x="1156837" y="768603"/>
          <a:ext cx="10345059" cy="5474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790FCE6-DCF9-4903-8E00-C466CBBDC7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880" y="3769029"/>
            <a:ext cx="3194113" cy="247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750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70C08BA-A996-48C3-89EE-0A7879A4BD6E}"/>
              </a:ext>
            </a:extLst>
          </p:cNvPr>
          <p:cNvSpPr txBox="1"/>
          <p:nvPr/>
        </p:nvSpPr>
        <p:spPr>
          <a:xfrm>
            <a:off x="571169" y="1905506"/>
            <a:ext cx="111079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b="1" dirty="0">
                <a:solidFill>
                  <a:srgbClr val="34917E"/>
                </a:solidFill>
              </a:rPr>
              <a:t>Una necesidad es un impulso que surge </a:t>
            </a:r>
            <a:r>
              <a:rPr lang="es-MX" sz="3200" b="1" dirty="0" smtClean="0">
                <a:solidFill>
                  <a:srgbClr val="34917E"/>
                </a:solidFill>
              </a:rPr>
              <a:t>derivado de un </a:t>
            </a:r>
            <a:r>
              <a:rPr lang="es-MX" sz="3200" b="1" dirty="0">
                <a:solidFill>
                  <a:srgbClr val="34917E"/>
                </a:solidFill>
              </a:rPr>
              <a:t>estado de tensión del sujeto frente a una carencia específica. Maslow dice que los seres humanos tienen necesidades de sobrevivencia (comer, dormir…), de protección (abrigo, vivienda, estabilidad…), sociales (pertenencia, familia…), </a:t>
            </a:r>
            <a:r>
              <a:rPr lang="es-MX" sz="3200" b="1" dirty="0" smtClean="0">
                <a:solidFill>
                  <a:srgbClr val="34917E"/>
                </a:solidFill>
              </a:rPr>
              <a:t>de autoestima </a:t>
            </a:r>
            <a:r>
              <a:rPr lang="es-MX" sz="3200" b="1" dirty="0">
                <a:solidFill>
                  <a:srgbClr val="34917E"/>
                </a:solidFill>
              </a:rPr>
              <a:t>(aprecio, logros) y </a:t>
            </a:r>
            <a:r>
              <a:rPr lang="es-MX" sz="3200" b="1" dirty="0" smtClean="0">
                <a:solidFill>
                  <a:srgbClr val="34917E"/>
                </a:solidFill>
              </a:rPr>
              <a:t>de autorrealización </a:t>
            </a:r>
            <a:r>
              <a:rPr lang="es-MX" sz="3200" b="1" dirty="0">
                <a:solidFill>
                  <a:srgbClr val="34917E"/>
                </a:solidFill>
              </a:rPr>
              <a:t>(crecimiento personal…).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027E6774-69A4-4312-B70B-E7E9090665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240" y="4952494"/>
            <a:ext cx="1468183" cy="165429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EF03D71E-4445-4BB2-ADB6-A641AD16F3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306" b="19369"/>
          <a:stretch/>
        </p:blipFill>
        <p:spPr>
          <a:xfrm>
            <a:off x="4612368" y="-76200"/>
            <a:ext cx="4569528" cy="17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020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6AF959D5-6D45-4B7C-8BD4-59E5FCD97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515" y="1160890"/>
            <a:ext cx="7175841" cy="451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739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70C08BA-A996-48C3-89EE-0A7879A4BD6E}"/>
              </a:ext>
            </a:extLst>
          </p:cNvPr>
          <p:cNvSpPr txBox="1"/>
          <p:nvPr/>
        </p:nvSpPr>
        <p:spPr>
          <a:xfrm>
            <a:off x="914399" y="2215877"/>
            <a:ext cx="671620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b="1" dirty="0">
                <a:solidFill>
                  <a:srgbClr val="34917E"/>
                </a:solidFill>
              </a:rPr>
              <a:t>La motivación implica un movimiento provocado por la tensión, la necesidad.</a:t>
            </a:r>
          </a:p>
          <a:p>
            <a:pPr algn="just"/>
            <a:r>
              <a:rPr lang="es-MX" sz="2800" b="1" dirty="0">
                <a:solidFill>
                  <a:srgbClr val="34917E"/>
                </a:solidFill>
              </a:rPr>
              <a:t>Es lo que mueve al individuo a satisfacer sus necesidades, para ello proyecta un plan de acción </a:t>
            </a:r>
            <a:r>
              <a:rPr lang="es-MX" sz="2800" b="1" dirty="0" smtClean="0">
                <a:solidFill>
                  <a:srgbClr val="34917E"/>
                </a:solidFill>
              </a:rPr>
              <a:t>que lo lleve a lograrlo</a:t>
            </a:r>
            <a:r>
              <a:rPr lang="es-MX" sz="2800" b="1" dirty="0">
                <a:solidFill>
                  <a:srgbClr val="34917E"/>
                </a:solidFill>
              </a:rPr>
              <a:t>. </a:t>
            </a:r>
          </a:p>
          <a:p>
            <a:pPr algn="just"/>
            <a:r>
              <a:rPr lang="es-MX" sz="2800" b="1" dirty="0">
                <a:solidFill>
                  <a:srgbClr val="34917E"/>
                </a:solidFill>
              </a:rPr>
              <a:t>La forma en que satisface sus necesidades forma los hábitos.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02C7694-186D-454D-9729-82D942BFD1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910" y="2033878"/>
            <a:ext cx="2779083" cy="27902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091419D-F84A-4A73-A070-21C2084BBF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06" b="19369"/>
          <a:stretch/>
        </p:blipFill>
        <p:spPr>
          <a:xfrm>
            <a:off x="4612368" y="-76200"/>
            <a:ext cx="4569528" cy="17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70C08BA-A996-48C3-89EE-0A7879A4BD6E}"/>
              </a:ext>
            </a:extLst>
          </p:cNvPr>
          <p:cNvSpPr txBox="1"/>
          <p:nvPr/>
        </p:nvSpPr>
        <p:spPr>
          <a:xfrm>
            <a:off x="891872" y="2398217"/>
            <a:ext cx="685269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b="1" dirty="0">
                <a:solidFill>
                  <a:srgbClr val="34917E"/>
                </a:solidFill>
              </a:rPr>
              <a:t>Los hábitos son comportamientos adquiridos por repetición de actos similares. Ejemplo:</a:t>
            </a:r>
          </a:p>
          <a:p>
            <a:pPr algn="just"/>
            <a:r>
              <a:rPr lang="es-MX" sz="2800" b="1" dirty="0">
                <a:solidFill>
                  <a:srgbClr val="34917E"/>
                </a:solidFill>
              </a:rPr>
              <a:t>Cuando una persona pone su despertador y se levanta en el momento que suena, y repite la acción de forma constante, entonces forma un hábito.</a:t>
            </a:r>
          </a:p>
          <a:p>
            <a:pPr algn="just"/>
            <a:r>
              <a:rPr lang="es-MX" sz="2800" b="1" dirty="0">
                <a:solidFill>
                  <a:srgbClr val="34917E"/>
                </a:solidFill>
              </a:rPr>
              <a:t>El conjunto de hábitos forman las actitudes.  </a:t>
            </a:r>
          </a:p>
        </p:txBody>
      </p:sp>
      <p:pic>
        <p:nvPicPr>
          <p:cNvPr id="5122" name="Picture 2" descr="#hÃ¡bitossaludables que nunca fallan! #estilodevida #vidasana                                                                                                                                                                                 MÃ¡s">
            <a:extLst>
              <a:ext uri="{FF2B5EF4-FFF2-40B4-BE49-F238E27FC236}">
                <a16:creationId xmlns:a16="http://schemas.microsoft.com/office/drawing/2014/main" xmlns="" id="{080389E0-D1BA-4D4B-9553-10581F323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795" y="1775129"/>
            <a:ext cx="3102333" cy="413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624D51-B6A6-409B-B693-00555EEBA6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06" b="19369"/>
          <a:stretch/>
        </p:blipFill>
        <p:spPr>
          <a:xfrm>
            <a:off x="4612368" y="-76200"/>
            <a:ext cx="4569528" cy="17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48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70C08BA-A996-48C3-89EE-0A7879A4BD6E}"/>
              </a:ext>
            </a:extLst>
          </p:cNvPr>
          <p:cNvSpPr txBox="1"/>
          <p:nvPr/>
        </p:nvSpPr>
        <p:spPr>
          <a:xfrm>
            <a:off x="971385" y="1833674"/>
            <a:ext cx="1009020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b="1" dirty="0">
                <a:solidFill>
                  <a:srgbClr val="34917E"/>
                </a:solidFill>
              </a:rPr>
              <a:t>Los actitudes son manifestaciones intimas del individuo, la forma en que actúan las personas con relación a sí mismo y los demás. Regresando al ejemplo anterior:</a:t>
            </a:r>
          </a:p>
          <a:p>
            <a:pPr algn="just"/>
            <a:r>
              <a:rPr lang="es-MX" sz="2800" b="1" dirty="0">
                <a:solidFill>
                  <a:srgbClr val="34917E"/>
                </a:solidFill>
              </a:rPr>
              <a:t>Tiene el hábito de levantarse temprano para ir al trabajo, por lo tanto su actuación o comportamiento es “Llegar </a:t>
            </a:r>
            <a:r>
              <a:rPr lang="es-MX" sz="2800" b="1" dirty="0" smtClean="0">
                <a:solidFill>
                  <a:srgbClr val="34917E"/>
                </a:solidFill>
              </a:rPr>
              <a:t>a tiempo</a:t>
            </a:r>
            <a:r>
              <a:rPr lang="es-MX" sz="2800" b="1" dirty="0">
                <a:solidFill>
                  <a:srgbClr val="34917E"/>
                </a:solidFill>
              </a:rPr>
              <a:t>”. </a:t>
            </a:r>
          </a:p>
          <a:p>
            <a:pPr algn="just"/>
            <a:r>
              <a:rPr lang="es-MX" sz="2800" b="1" dirty="0">
                <a:solidFill>
                  <a:srgbClr val="34917E"/>
                </a:solidFill>
              </a:rPr>
              <a:t>El conjunto de actitudes demuestran los valores o los contravalores de las personas.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054929B3-873D-4C83-BD2F-984ED3156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3370" y="4411398"/>
            <a:ext cx="1748670" cy="159478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3D375D34-8DAC-40DC-9B04-DB1C2DBECF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06" b="19369"/>
          <a:stretch/>
        </p:blipFill>
        <p:spPr>
          <a:xfrm>
            <a:off x="4612368" y="-76200"/>
            <a:ext cx="4569528" cy="17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57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70C08BA-A996-48C3-89EE-0A7879A4BD6E}"/>
              </a:ext>
            </a:extLst>
          </p:cNvPr>
          <p:cNvSpPr txBox="1"/>
          <p:nvPr/>
        </p:nvSpPr>
        <p:spPr>
          <a:xfrm>
            <a:off x="653332" y="1170830"/>
            <a:ext cx="742519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b="1" dirty="0">
                <a:solidFill>
                  <a:srgbClr val="34917E"/>
                </a:solidFill>
              </a:rPr>
              <a:t>Los valores son principios que rigen la actuación de las personas y que guían las decisiones que toman en la vida para resolver problemas y </a:t>
            </a:r>
            <a:r>
              <a:rPr lang="es-MX" sz="2800" b="1" dirty="0" smtClean="0">
                <a:solidFill>
                  <a:srgbClr val="34917E"/>
                </a:solidFill>
              </a:rPr>
              <a:t>actuar de determinada manera. </a:t>
            </a:r>
            <a:r>
              <a:rPr lang="es-MX" sz="2800" b="1" dirty="0">
                <a:solidFill>
                  <a:srgbClr val="34917E"/>
                </a:solidFill>
              </a:rPr>
              <a:t>Veamos el ejemplo anterior:</a:t>
            </a:r>
          </a:p>
          <a:p>
            <a:pPr algn="just"/>
            <a:endParaRPr lang="es-MX" sz="2800" b="1" dirty="0">
              <a:solidFill>
                <a:srgbClr val="34917E"/>
              </a:solidFill>
            </a:endParaRPr>
          </a:p>
          <a:p>
            <a:pPr algn="just"/>
            <a:r>
              <a:rPr lang="es-MX" sz="2800" b="1" dirty="0">
                <a:solidFill>
                  <a:srgbClr val="34917E"/>
                </a:solidFill>
              </a:rPr>
              <a:t>Tiene el </a:t>
            </a:r>
            <a:r>
              <a:rPr lang="es-MX" sz="2800" b="1" dirty="0">
                <a:solidFill>
                  <a:srgbClr val="C00000"/>
                </a:solidFill>
              </a:rPr>
              <a:t>hábito</a:t>
            </a:r>
            <a:r>
              <a:rPr lang="es-MX" sz="2800" b="1" dirty="0">
                <a:solidFill>
                  <a:srgbClr val="34917E"/>
                </a:solidFill>
              </a:rPr>
              <a:t> de levantarse temprano para ir al trabajo, por lo tanto su actuación o comportamiento (</a:t>
            </a:r>
            <a:r>
              <a:rPr lang="es-MX" sz="2800" b="1" dirty="0">
                <a:solidFill>
                  <a:srgbClr val="C00000"/>
                </a:solidFill>
              </a:rPr>
              <a:t>actitud</a:t>
            </a:r>
            <a:r>
              <a:rPr lang="es-MX" sz="2800" b="1" dirty="0">
                <a:solidFill>
                  <a:srgbClr val="34917E"/>
                </a:solidFill>
              </a:rPr>
              <a:t>) es “Llegar a tiempo”, lo anterior demuestra que tiene el </a:t>
            </a:r>
            <a:r>
              <a:rPr lang="es-MX" sz="2800" b="1" dirty="0">
                <a:solidFill>
                  <a:srgbClr val="C00000"/>
                </a:solidFill>
              </a:rPr>
              <a:t>valor</a:t>
            </a:r>
            <a:r>
              <a:rPr lang="es-MX" sz="2800" b="1" dirty="0">
                <a:solidFill>
                  <a:srgbClr val="34917E"/>
                </a:solidFill>
              </a:rPr>
              <a:t> de la responsabilidad.  </a:t>
            </a:r>
          </a:p>
          <a:p>
            <a:pPr algn="just"/>
            <a:r>
              <a:rPr lang="es-MX" sz="2800" b="1" dirty="0">
                <a:solidFill>
                  <a:srgbClr val="34917E"/>
                </a:solidFill>
              </a:rPr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C7D78FF-9E5F-4C28-89E0-80BAAB25E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510" y="3429000"/>
            <a:ext cx="3048000" cy="27324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EA90512-7F8C-424E-BDCE-DD6E4B5533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06" b="19369"/>
          <a:stretch/>
        </p:blipFill>
        <p:spPr>
          <a:xfrm>
            <a:off x="5529941" y="-197549"/>
            <a:ext cx="3662839" cy="143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53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2907A7C-1793-4765-AEF2-5F648DCFF2D1}"/>
              </a:ext>
            </a:extLst>
          </p:cNvPr>
          <p:cNvSpPr txBox="1"/>
          <p:nvPr/>
        </p:nvSpPr>
        <p:spPr>
          <a:xfrm>
            <a:off x="1310687" y="1571671"/>
            <a:ext cx="6417981" cy="4524315"/>
          </a:xfrm>
          <a:prstGeom prst="rect">
            <a:avLst/>
          </a:prstGeom>
          <a:ln w="76200">
            <a:solidFill>
              <a:srgbClr val="08660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3200" dirty="0"/>
              <a:t>Para adquirir valores es menester que las personas conozcan sus necesidades, que concienticen las formas que tienen de </a:t>
            </a:r>
            <a:r>
              <a:rPr lang="es-MX" sz="3200" dirty="0" smtClean="0"/>
              <a:t>satisfacerlas, </a:t>
            </a:r>
            <a:r>
              <a:rPr lang="es-MX" sz="3200" dirty="0"/>
              <a:t>para crear el motivo, después plantear un </a:t>
            </a:r>
            <a:r>
              <a:rPr lang="es-MX" sz="3200" b="1" dirty="0">
                <a:solidFill>
                  <a:srgbClr val="C00000"/>
                </a:solidFill>
              </a:rPr>
              <a:t>plan de acción </a:t>
            </a:r>
            <a:r>
              <a:rPr lang="es-MX" sz="3200" dirty="0"/>
              <a:t>para lograrlo, y si funciona repetirlo hasta crear un hábito que se reflejará en las actitudes dando sentido al valor.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7ED60E64-2523-480A-8CEB-27D175E16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859" y="1981863"/>
            <a:ext cx="3550172" cy="323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7731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2907A7C-1793-4765-AEF2-5F648DCFF2D1}"/>
              </a:ext>
            </a:extLst>
          </p:cNvPr>
          <p:cNvSpPr txBox="1"/>
          <p:nvPr/>
        </p:nvSpPr>
        <p:spPr>
          <a:xfrm>
            <a:off x="1141698" y="1523963"/>
            <a:ext cx="9908603" cy="3539430"/>
          </a:xfrm>
          <a:prstGeom prst="rect">
            <a:avLst/>
          </a:prstGeom>
          <a:ln w="76200">
            <a:solidFill>
              <a:srgbClr val="08660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800" dirty="0"/>
              <a:t>Si el plan de acción no es correcto, entonces se formarán contravalores como la irresponsabilidad, la intolerancia… Ejemplo:</a:t>
            </a:r>
          </a:p>
          <a:p>
            <a:pPr algn="just"/>
            <a:r>
              <a:rPr lang="es-MX" sz="2800" dirty="0"/>
              <a:t>Requiero capacitarme para el trabajo y lograr una mejor calidad de vida </a:t>
            </a:r>
            <a:r>
              <a:rPr lang="es-MX" sz="2800" b="1" dirty="0" smtClean="0">
                <a:solidFill>
                  <a:srgbClr val="C00000"/>
                </a:solidFill>
              </a:rPr>
              <a:t>(necesidad</a:t>
            </a:r>
            <a:r>
              <a:rPr lang="es-MX" sz="2800" b="1" dirty="0">
                <a:solidFill>
                  <a:srgbClr val="C00000"/>
                </a:solidFill>
              </a:rPr>
              <a:t>). </a:t>
            </a:r>
            <a:r>
              <a:rPr lang="es-MX" sz="2800" dirty="0"/>
              <a:t>Me inscribiré al programa JCF, trataré de ser puntual </a:t>
            </a:r>
            <a:r>
              <a:rPr lang="es-MX" sz="2800" b="1" dirty="0" smtClean="0">
                <a:solidFill>
                  <a:srgbClr val="C00000"/>
                </a:solidFill>
              </a:rPr>
              <a:t>(motivo</a:t>
            </a:r>
            <a:r>
              <a:rPr lang="es-MX" sz="2800" b="1" dirty="0">
                <a:solidFill>
                  <a:srgbClr val="C00000"/>
                </a:solidFill>
              </a:rPr>
              <a:t>), </a:t>
            </a:r>
            <a:r>
              <a:rPr lang="es-MX" sz="2800" dirty="0"/>
              <a:t>Hoy llegué tarde </a:t>
            </a:r>
            <a:r>
              <a:rPr lang="es-MX" sz="2800" b="1" dirty="0">
                <a:solidFill>
                  <a:srgbClr val="C00000"/>
                </a:solidFill>
              </a:rPr>
              <a:t>(hábito)</a:t>
            </a:r>
            <a:r>
              <a:rPr lang="es-MX" sz="2800" dirty="0"/>
              <a:t>, aunque pongo el despertador no le hago caso </a:t>
            </a:r>
            <a:r>
              <a:rPr lang="es-MX" sz="2800" b="1" dirty="0">
                <a:solidFill>
                  <a:srgbClr val="C00000"/>
                </a:solidFill>
              </a:rPr>
              <a:t>(actitud). </a:t>
            </a:r>
            <a:r>
              <a:rPr lang="es-MX" sz="2800" dirty="0"/>
              <a:t>En lugar de construir el valor de la responsabilidad, me habituó a la irresponsabilidad </a:t>
            </a:r>
            <a:r>
              <a:rPr lang="es-MX" sz="2800" b="1" dirty="0">
                <a:solidFill>
                  <a:srgbClr val="C00000"/>
                </a:solidFill>
              </a:rPr>
              <a:t>(contravalor).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0F6AD8E-CC5A-4FE9-AB6D-4C58499F3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109" y="4739408"/>
            <a:ext cx="1280163" cy="20695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840F74A4-1DBB-4915-A32F-B7ADFFB98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123" y="4620567"/>
            <a:ext cx="1280163" cy="2069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489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0CC52D2-4FB2-4738-925E-E8AC23AFB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2275"/>
            <a:ext cx="2371725" cy="3895725"/>
          </a:xfrm>
          <a:prstGeom prst="rect">
            <a:avLst/>
          </a:prstGeom>
        </p:spPr>
      </p:pic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83CE260F-86F9-494C-B071-6BCAB660F8B8}"/>
              </a:ext>
            </a:extLst>
          </p:cNvPr>
          <p:cNvSpPr/>
          <p:nvPr/>
        </p:nvSpPr>
        <p:spPr>
          <a:xfrm>
            <a:off x="3026664" y="987552"/>
            <a:ext cx="7991856" cy="5157216"/>
          </a:xfrm>
          <a:prstGeom prst="wedgeEllipseCallout">
            <a:avLst>
              <a:gd name="adj1" fmla="val -63612"/>
              <a:gd name="adj2" fmla="val 18280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MX" sz="2800" b="1" dirty="0">
                <a:solidFill>
                  <a:srgbClr val="34917E"/>
                </a:solidFill>
              </a:rPr>
              <a:t>Identifiquen los valores personales. El plan de acción es el siguiente:</a:t>
            </a:r>
          </a:p>
          <a:p>
            <a:pPr algn="just"/>
            <a:r>
              <a:rPr lang="es-MX" sz="2800" b="1" dirty="0">
                <a:solidFill>
                  <a:srgbClr val="34917E"/>
                </a:solidFill>
              </a:rPr>
              <a:t>1. Se leerá y se reflexionará sobre el dilema de Heinz.</a:t>
            </a:r>
          </a:p>
          <a:p>
            <a:pPr algn="just"/>
            <a:r>
              <a:rPr lang="es-MX" sz="2800" b="1" dirty="0">
                <a:solidFill>
                  <a:srgbClr val="34917E"/>
                </a:solidFill>
              </a:rPr>
              <a:t>2. Se jerarquizarán los valores que están presentes en el dilema .</a:t>
            </a:r>
          </a:p>
          <a:p>
            <a:pPr algn="just"/>
            <a:r>
              <a:rPr lang="es-MX" sz="2800" b="1" dirty="0">
                <a:solidFill>
                  <a:srgbClr val="34917E"/>
                </a:solidFill>
              </a:rPr>
              <a:t>3. Se </a:t>
            </a:r>
            <a:r>
              <a:rPr lang="es-MX" sz="2800" b="1" dirty="0" smtClean="0">
                <a:solidFill>
                  <a:srgbClr val="34917E"/>
                </a:solidFill>
              </a:rPr>
              <a:t>analizará qué </a:t>
            </a:r>
            <a:r>
              <a:rPr lang="es-MX" sz="2800" b="1" dirty="0">
                <a:solidFill>
                  <a:srgbClr val="34917E"/>
                </a:solidFill>
              </a:rPr>
              <a:t>se aprende de la actividad</a:t>
            </a:r>
          </a:p>
        </p:txBody>
      </p:sp>
    </p:spTree>
    <p:extLst>
      <p:ext uri="{BB962C8B-B14F-4D97-AF65-F5344CB8AC3E}">
        <p14:creationId xmlns:p14="http://schemas.microsoft.com/office/powerpoint/2010/main" val="32095730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954A05DB-CE6F-442B-8A90-928D1DBE7244}"/>
              </a:ext>
            </a:extLst>
          </p:cNvPr>
          <p:cNvSpPr txBox="1"/>
          <p:nvPr/>
        </p:nvSpPr>
        <p:spPr>
          <a:xfrm>
            <a:off x="804672" y="1252728"/>
            <a:ext cx="59984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/>
              <a:t>En Europa, una mujer estaba gravemente enferma (próxima a morir) de un tipo especial de cáncer. Había un medicamento que los médicos creían que podía salvarla. Era una forma de radio que había descubierto recientemente un farmacéutico de la misma ciudad.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81EFEB46-9CFB-49D2-BE44-76191FD45ABC}"/>
              </a:ext>
            </a:extLst>
          </p:cNvPr>
          <p:cNvSpPr txBox="1"/>
          <p:nvPr/>
        </p:nvSpPr>
        <p:spPr>
          <a:xfrm>
            <a:off x="3624675" y="232985"/>
            <a:ext cx="4522629" cy="769441"/>
          </a:xfrm>
          <a:prstGeom prst="rect">
            <a:avLst/>
          </a:prstGeom>
          <a:gradFill>
            <a:gsLst>
              <a:gs pos="0">
                <a:schemeClr val="lt1">
                  <a:tint val="93000"/>
                  <a:satMod val="150000"/>
                  <a:shade val="98000"/>
                  <a:alpha val="0"/>
                  <a:lumMod val="0"/>
                  <a:lumOff val="100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 w="57150" cmpd="dbl">
            <a:solidFill>
              <a:srgbClr val="F8911D">
                <a:alpha val="0"/>
              </a:srgbClr>
            </a:solidFill>
            <a:prstDash val="solid"/>
            <a:bevel/>
          </a:ln>
          <a:effectLst>
            <a:outerShdw blurRad="685800" dir="6000000" sx="109000" sy="109000" algn="ctr" rotWithShape="0">
              <a:srgbClr val="F8911D"/>
            </a:outerShdw>
            <a:softEdge rad="31750"/>
          </a:effectLst>
        </p:spPr>
        <p:style>
          <a:lnRef idx="2">
            <a:schemeClr val="accent2"/>
          </a:lnRef>
          <a:fillRef idx="1003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rgbClr val="97172E"/>
                </a:solidFill>
              </a:rPr>
              <a:t>Dilema de Heinz</a:t>
            </a:r>
            <a:endParaRPr lang="es-MX" b="1" dirty="0">
              <a:solidFill>
                <a:srgbClr val="97172E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A4E8BEF-B16E-4C7A-8556-6AF06204B9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064" y="4053882"/>
            <a:ext cx="2441448" cy="14076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5B99C36C-6A60-4327-A07C-DEBF81923A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512" y="1780771"/>
            <a:ext cx="2095529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9038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998D4043-2AAD-4C1E-8454-C25F14201F35}"/>
              </a:ext>
            </a:extLst>
          </p:cNvPr>
          <p:cNvSpPr txBox="1"/>
          <p:nvPr/>
        </p:nvSpPr>
        <p:spPr>
          <a:xfrm>
            <a:off x="2461260" y="382774"/>
            <a:ext cx="706249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b="1" dirty="0"/>
              <a:t>El medicamento era costoso de fabricar y el farmacéutico cobraba diez veces la cantidad que le había costado hacerlo. Pagaba 200€ por el radio y cobraba 2000€ por una pequeña cantidad de la medicina. El marido de la enferma, Heinz, visitó a todos sus conocidos para pedir prestado el dinero e intentó todos los medios legales, pero sólo pudo reunir 1000€, la mitad del </a:t>
            </a:r>
            <a:r>
              <a:rPr lang="es-MX" sz="3200" b="1" dirty="0" smtClean="0"/>
              <a:t>costo. </a:t>
            </a:r>
            <a:endParaRPr lang="es-MX" sz="32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CCDAA63-38E9-466C-8917-7D409052C8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37" y="3099816"/>
            <a:ext cx="1484634" cy="291693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508BAA6-5BF4-4258-806A-30C7868BA8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080" y="1948028"/>
            <a:ext cx="699953" cy="16713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51E98DC9-95F4-429F-B8B9-A9B0B46245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326" y="3877056"/>
            <a:ext cx="907156" cy="204064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AE8FFD4B-2FC9-403C-8E78-C09672888B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58" y="1593260"/>
            <a:ext cx="582124" cy="161936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D37B26D5-566E-4CCB-8D4B-4BA39C6378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596" y="4074295"/>
            <a:ext cx="582349" cy="160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220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215A4BF8-7CD3-4257-9C92-3A6CDE2994F1}"/>
              </a:ext>
            </a:extLst>
          </p:cNvPr>
          <p:cNvSpPr txBox="1"/>
          <p:nvPr/>
        </p:nvSpPr>
        <p:spPr>
          <a:xfrm>
            <a:off x="1115568" y="1258282"/>
            <a:ext cx="59984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b="1" dirty="0"/>
              <a:t>Le dijo al farmacéutico que se lo vendiera más barato o que le permitiera pagarlo más tarde. Pero el farmacéutico dijo: "</a:t>
            </a:r>
            <a:r>
              <a:rPr lang="es-MX" sz="2800" b="1" dirty="0" smtClean="0"/>
              <a:t>No, yo </a:t>
            </a:r>
            <a:r>
              <a:rPr lang="es-MX" sz="2800" b="1" dirty="0"/>
              <a:t>he descubierto la medicina y quiero ganar dinero". Así que, habiendo intentado todos los medios legales, Heinz se desespera y piensa asaltar la farmacia y robar el medicamento para su mujer.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C615A83-118F-4646-A543-B62649BC8E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3917">
            <a:off x="8115390" y="3419856"/>
            <a:ext cx="1307781" cy="25694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EAA6517A-7505-4445-8C17-009998D13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13" b="97664" l="10000" r="90000">
                        <a14:foregroundMark x1="55313" y1="95794" x2="76094" y2="97664"/>
                        <a14:foregroundMark x1="18438" y1="41589" x2="35625" y2="33645"/>
                        <a14:foregroundMark x1="35625" y1="33645" x2="37500" y2="35748"/>
                        <a14:foregroundMark x1="16094" y1="56776" x2="24375" y2="56776"/>
                        <a14:foregroundMark x1="24375" y1="56776" x2="38125" y2="55607"/>
                        <a14:foregroundMark x1="16250" y1="51869" x2="24063" y2="53738"/>
                        <a14:foregroundMark x1="24063" y1="53738" x2="27187" y2="53271"/>
                        <a14:foregroundMark x1="29531" y1="46495" x2="37031" y2="47196"/>
                        <a14:foregroundMark x1="29375" y1="67991" x2="37656" y2="65888"/>
                        <a14:foregroundMark x1="37656" y1="65888" x2="38438" y2="649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816" y="1358866"/>
            <a:ext cx="4032504" cy="269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670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13BDC2B6-DB43-4F7B-8B83-5423E3783B02}"/>
              </a:ext>
            </a:extLst>
          </p:cNvPr>
          <p:cNvSpPr txBox="1"/>
          <p:nvPr/>
        </p:nvSpPr>
        <p:spPr>
          <a:xfrm>
            <a:off x="1026899" y="1812261"/>
            <a:ext cx="9994392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2400" b="1" dirty="0"/>
              <a:t>1. ¿Debe Heinz robar el medicamento para salvar a su esposa?</a:t>
            </a:r>
          </a:p>
          <a:p>
            <a:r>
              <a:rPr lang="es-MX" sz="2400" b="1" dirty="0"/>
              <a:t>2. Si Heinz no quiere a su esposa, ¿debe robar el medicamento?</a:t>
            </a:r>
          </a:p>
          <a:p>
            <a:r>
              <a:rPr lang="es-MX" sz="2400" b="1" dirty="0"/>
              <a:t>3. Si el enfermo fuera un extraño, ¿debe robar el medicamento?</a:t>
            </a:r>
          </a:p>
          <a:p>
            <a:r>
              <a:rPr lang="es-MX" sz="2400" b="1" dirty="0"/>
              <a:t>4. El farmacéutico, ¿debe regalar o fiar la fórmula? </a:t>
            </a:r>
          </a:p>
          <a:p>
            <a:r>
              <a:rPr lang="es-MX" sz="2400" b="1" dirty="0"/>
              <a:t>5. ¿Cuáles son los valores que están presentes en este dilema? Anotarlos</a:t>
            </a:r>
          </a:p>
          <a:p>
            <a:r>
              <a:rPr lang="es-MX" sz="2400" b="1" dirty="0"/>
              <a:t>6. De acuerdo a tus pensamientos, </a:t>
            </a:r>
            <a:r>
              <a:rPr lang="es-MX" sz="2400" b="1" dirty="0" smtClean="0"/>
              <a:t>jerarquízalos </a:t>
            </a:r>
            <a:r>
              <a:rPr lang="es-MX" sz="2400" b="1" dirty="0"/>
              <a:t>del más importante al menos importante</a:t>
            </a:r>
            <a:r>
              <a:rPr lang="es-MX" sz="2400" b="1" dirty="0" smtClean="0"/>
              <a:t>.</a:t>
            </a:r>
            <a:endParaRPr lang="es-MX" sz="24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26DFB42-657D-46B5-A1E6-A02F7F87842D}"/>
              </a:ext>
            </a:extLst>
          </p:cNvPr>
          <p:cNvSpPr txBox="1"/>
          <p:nvPr/>
        </p:nvSpPr>
        <p:spPr>
          <a:xfrm>
            <a:off x="2578608" y="232985"/>
            <a:ext cx="6153911" cy="769441"/>
          </a:xfrm>
          <a:prstGeom prst="rect">
            <a:avLst/>
          </a:prstGeom>
          <a:gradFill>
            <a:gsLst>
              <a:gs pos="0">
                <a:schemeClr val="lt1">
                  <a:tint val="93000"/>
                  <a:satMod val="150000"/>
                  <a:shade val="98000"/>
                  <a:alpha val="0"/>
                  <a:lumMod val="0"/>
                  <a:lumOff val="100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 w="57150" cmpd="dbl">
            <a:solidFill>
              <a:srgbClr val="F8911D">
                <a:alpha val="0"/>
              </a:srgbClr>
            </a:solidFill>
            <a:prstDash val="solid"/>
            <a:bevel/>
          </a:ln>
          <a:effectLst>
            <a:outerShdw blurRad="685800" dir="6000000" sx="109000" sy="109000" algn="ctr" rotWithShape="0">
              <a:srgbClr val="F8911D"/>
            </a:outerShdw>
            <a:softEdge rad="31750"/>
          </a:effectLst>
        </p:spPr>
        <p:style>
          <a:lnRef idx="2">
            <a:schemeClr val="accent2"/>
          </a:lnRef>
          <a:fillRef idx="1003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rgbClr val="97172E"/>
                </a:solidFill>
              </a:rPr>
              <a:t>Preguntas de reflexión</a:t>
            </a:r>
            <a:endParaRPr lang="es-MX" b="1" dirty="0">
              <a:solidFill>
                <a:srgbClr val="9717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9535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26DFB42-657D-46B5-A1E6-A02F7F87842D}"/>
              </a:ext>
            </a:extLst>
          </p:cNvPr>
          <p:cNvSpPr txBox="1"/>
          <p:nvPr/>
        </p:nvSpPr>
        <p:spPr>
          <a:xfrm>
            <a:off x="3282696" y="1430849"/>
            <a:ext cx="6153911" cy="3477875"/>
          </a:xfrm>
          <a:prstGeom prst="rect">
            <a:avLst/>
          </a:prstGeom>
          <a:gradFill>
            <a:gsLst>
              <a:gs pos="0">
                <a:schemeClr val="lt1">
                  <a:tint val="93000"/>
                  <a:satMod val="150000"/>
                  <a:shade val="98000"/>
                  <a:alpha val="0"/>
                  <a:lumMod val="0"/>
                  <a:lumOff val="100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 w="57150" cmpd="dbl">
            <a:solidFill>
              <a:srgbClr val="F8911D">
                <a:alpha val="0"/>
              </a:srgbClr>
            </a:solidFill>
            <a:prstDash val="solid"/>
            <a:bevel/>
          </a:ln>
          <a:effectLst>
            <a:outerShdw blurRad="685800" dir="6000000" sx="109000" sy="109000" algn="ctr" rotWithShape="0">
              <a:srgbClr val="F8911D"/>
            </a:outerShdw>
            <a:softEdge rad="31750"/>
          </a:effectLst>
        </p:spPr>
        <p:style>
          <a:lnRef idx="2">
            <a:schemeClr val="accent2"/>
          </a:lnRef>
          <a:fillRef idx="1003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rgbClr val="97172E"/>
                </a:solidFill>
              </a:rPr>
              <a:t>Para ti, ¿cuál es el valor más importante y el menos importante?</a:t>
            </a:r>
          </a:p>
          <a:p>
            <a:pPr algn="ctr"/>
            <a:endParaRPr lang="es-MX" sz="4400" b="1" dirty="0">
              <a:solidFill>
                <a:srgbClr val="97172E"/>
              </a:solidFill>
            </a:endParaRPr>
          </a:p>
          <a:p>
            <a:pPr algn="ctr"/>
            <a:r>
              <a:rPr lang="es-MX" sz="4400" b="1" dirty="0">
                <a:solidFill>
                  <a:srgbClr val="97172E"/>
                </a:solidFill>
              </a:rPr>
              <a:t>Jerarquicemos</a:t>
            </a:r>
            <a:endParaRPr lang="es-MX" b="1" dirty="0">
              <a:solidFill>
                <a:srgbClr val="97172E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AD94E4C-5191-4DF9-8382-57CFCEC09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492678"/>
            <a:ext cx="2371725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002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13BDC2B6-DB43-4F7B-8B83-5423E3783B02}"/>
              </a:ext>
            </a:extLst>
          </p:cNvPr>
          <p:cNvSpPr txBox="1"/>
          <p:nvPr/>
        </p:nvSpPr>
        <p:spPr>
          <a:xfrm>
            <a:off x="1098804" y="1997839"/>
            <a:ext cx="9994392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3600" b="1" dirty="0"/>
              <a:t>7. ¿Por qué cada participante jerarquiza de diferente forma los valores?</a:t>
            </a:r>
          </a:p>
          <a:p>
            <a:pPr algn="just"/>
            <a:r>
              <a:rPr lang="es-MX" sz="3600" b="1" dirty="0"/>
              <a:t>8. ¿Existe una sola forma de jerarquizarlos?</a:t>
            </a:r>
          </a:p>
          <a:p>
            <a:pPr algn="just"/>
            <a:r>
              <a:rPr lang="es-MX" sz="3600" b="1" dirty="0"/>
              <a:t>9. ¿Qué aprendizaje nos deja esta reflexión?</a:t>
            </a:r>
          </a:p>
          <a:p>
            <a:pPr algn="just"/>
            <a:endParaRPr lang="es-MX" sz="36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26DFB42-657D-46B5-A1E6-A02F7F87842D}"/>
              </a:ext>
            </a:extLst>
          </p:cNvPr>
          <p:cNvSpPr txBox="1"/>
          <p:nvPr/>
        </p:nvSpPr>
        <p:spPr>
          <a:xfrm>
            <a:off x="2578608" y="232985"/>
            <a:ext cx="6153911" cy="769441"/>
          </a:xfrm>
          <a:prstGeom prst="rect">
            <a:avLst/>
          </a:prstGeom>
          <a:gradFill>
            <a:gsLst>
              <a:gs pos="0">
                <a:schemeClr val="lt1">
                  <a:tint val="93000"/>
                  <a:satMod val="150000"/>
                  <a:shade val="98000"/>
                  <a:alpha val="0"/>
                  <a:lumMod val="0"/>
                  <a:lumOff val="100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 w="57150" cmpd="dbl">
            <a:solidFill>
              <a:srgbClr val="F8911D">
                <a:alpha val="0"/>
              </a:srgbClr>
            </a:solidFill>
            <a:prstDash val="solid"/>
            <a:bevel/>
          </a:ln>
          <a:effectLst>
            <a:outerShdw blurRad="685800" dir="6000000" sx="109000" sy="109000" algn="ctr" rotWithShape="0">
              <a:srgbClr val="F8911D"/>
            </a:outerShdw>
            <a:softEdge rad="31750"/>
          </a:effectLst>
        </p:spPr>
        <p:style>
          <a:lnRef idx="2">
            <a:schemeClr val="accent2"/>
          </a:lnRef>
          <a:fillRef idx="1003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rgbClr val="97172E"/>
                </a:solidFill>
              </a:rPr>
              <a:t>Preguntas de reflexión</a:t>
            </a:r>
            <a:endParaRPr lang="es-MX" b="1" dirty="0">
              <a:solidFill>
                <a:srgbClr val="9717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767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 Club de los Libros Perdidos: 20 frases que pensabas que el Quijote dijo...pero nunca dijo.">
            <a:extLst>
              <a:ext uri="{FF2B5EF4-FFF2-40B4-BE49-F238E27FC236}">
                <a16:creationId xmlns:a16="http://schemas.microsoft.com/office/drawing/2014/main" xmlns="" id="{5A05D4A5-A9A9-43A7-B0C0-8A5339D6B7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26" b="4205"/>
          <a:stretch/>
        </p:blipFill>
        <p:spPr bwMode="auto">
          <a:xfrm>
            <a:off x="838200" y="-3810"/>
            <a:ext cx="992886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BA413C48-D4DD-4501-9567-637859FC92B3}"/>
              </a:ext>
            </a:extLst>
          </p:cNvPr>
          <p:cNvSpPr txBox="1"/>
          <p:nvPr/>
        </p:nvSpPr>
        <p:spPr>
          <a:xfrm>
            <a:off x="1956816" y="4791456"/>
            <a:ext cx="8101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600" dirty="0" smtClean="0">
                <a:solidFill>
                  <a:schemeClr val="bg1"/>
                </a:solidFill>
              </a:rPr>
              <a:t>RECESO</a:t>
            </a:r>
            <a:endParaRPr lang="es-MX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9174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31464280-EFEC-4366-A0BA-50A0D0749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" y="3603172"/>
            <a:ext cx="2523844" cy="3118304"/>
          </a:xfrm>
          <a:prstGeom prst="rect">
            <a:avLst/>
          </a:prstGeom>
        </p:spPr>
      </p:pic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684872A9-29DD-4173-A63A-4BFDA25842E4}"/>
              </a:ext>
            </a:extLst>
          </p:cNvPr>
          <p:cNvSpPr/>
          <p:nvPr/>
        </p:nvSpPr>
        <p:spPr>
          <a:xfrm>
            <a:off x="3154680" y="1161288"/>
            <a:ext cx="8165592" cy="4727448"/>
          </a:xfrm>
          <a:prstGeom prst="wedgeEllipseCallout">
            <a:avLst>
              <a:gd name="adj1" fmla="val -59183"/>
              <a:gd name="adj2" fmla="val 39596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MX" sz="2800" b="1" dirty="0">
                <a:solidFill>
                  <a:srgbClr val="C00000"/>
                </a:solidFill>
              </a:rPr>
              <a:t>¡Los invito a que juntos contemos y actuemos un cuento, una narración breve que tiene un inicio, un problema y una solución!</a:t>
            </a:r>
          </a:p>
          <a:p>
            <a:pPr algn="just"/>
            <a:r>
              <a:rPr lang="es-MX" sz="2800" b="1" dirty="0">
                <a:solidFill>
                  <a:srgbClr val="C00000"/>
                </a:solidFill>
              </a:rPr>
              <a:t>Lo integraremos mediante un ABECEGRAMA. Cada participante aportará una palabra siguiendo el orden del abecedario. </a:t>
            </a:r>
          </a:p>
        </p:txBody>
      </p:sp>
    </p:spTree>
    <p:extLst>
      <p:ext uri="{BB962C8B-B14F-4D97-AF65-F5344CB8AC3E}">
        <p14:creationId xmlns:p14="http://schemas.microsoft.com/office/powerpoint/2010/main" val="8917915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E5CE3A24-DEAF-45BA-9F31-68DF5485B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0" y="1181100"/>
            <a:ext cx="72390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892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31464280-EFEC-4366-A0BA-50A0D0749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" y="3603172"/>
            <a:ext cx="2523844" cy="3118304"/>
          </a:xfrm>
          <a:prstGeom prst="rect">
            <a:avLst/>
          </a:prstGeom>
        </p:spPr>
      </p:pic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684872A9-29DD-4173-A63A-4BFDA25842E4}"/>
              </a:ext>
            </a:extLst>
          </p:cNvPr>
          <p:cNvSpPr/>
          <p:nvPr/>
        </p:nvSpPr>
        <p:spPr>
          <a:xfrm>
            <a:off x="3154680" y="1161288"/>
            <a:ext cx="8613648" cy="5431536"/>
          </a:xfrm>
          <a:prstGeom prst="wedgeEllipseCallout">
            <a:avLst>
              <a:gd name="adj1" fmla="val -56423"/>
              <a:gd name="adj2" fmla="val 25791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MX" sz="3600" b="1" dirty="0">
                <a:solidFill>
                  <a:srgbClr val="34917E"/>
                </a:solidFill>
              </a:rPr>
              <a:t>Uno de los valores ejes en el programa JCF es la responsabilidad por parte de todos los actores inmersos en el proyecto.</a:t>
            </a:r>
          </a:p>
          <a:p>
            <a:pPr algn="just"/>
            <a:endParaRPr lang="es-MX" sz="3600" b="1" dirty="0">
              <a:solidFill>
                <a:srgbClr val="34917E"/>
              </a:solidFill>
            </a:endParaRPr>
          </a:p>
          <a:p>
            <a:pPr algn="just"/>
            <a:r>
              <a:rPr lang="es-MX" sz="3600" b="1" dirty="0">
                <a:solidFill>
                  <a:srgbClr val="96182E"/>
                </a:solidFill>
              </a:rPr>
              <a:t>¿Qué es la responsabilidad?</a:t>
            </a:r>
          </a:p>
        </p:txBody>
      </p:sp>
    </p:spTree>
    <p:extLst>
      <p:ext uri="{BB962C8B-B14F-4D97-AF65-F5344CB8AC3E}">
        <p14:creationId xmlns:p14="http://schemas.microsoft.com/office/powerpoint/2010/main" val="11155166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 doblada 1">
            <a:extLst>
              <a:ext uri="{FF2B5EF4-FFF2-40B4-BE49-F238E27FC236}">
                <a16:creationId xmlns:a16="http://schemas.microsoft.com/office/drawing/2014/main" xmlns="" id="{E2B9F194-301D-47E2-8192-FD80EE537A9C}"/>
              </a:ext>
            </a:extLst>
          </p:cNvPr>
          <p:cNvSpPr/>
          <p:nvPr/>
        </p:nvSpPr>
        <p:spPr>
          <a:xfrm>
            <a:off x="2093976" y="548640"/>
            <a:ext cx="6912864" cy="4946904"/>
          </a:xfrm>
          <a:prstGeom prst="foldedCorner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MX" sz="4400" b="1" dirty="0">
                <a:solidFill>
                  <a:srgbClr val="34917E"/>
                </a:solidFill>
              </a:rPr>
              <a:t>La responsabilidad es la cualidad de la persona que responde a sus compromisos y a la consecuencia de sus actos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CC395AC-D4D9-4281-B558-DF4CE0081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44" y="3724656"/>
            <a:ext cx="1883664" cy="188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423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5BEC341D-AEDC-4BAF-8107-2210C1CB6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4920"/>
            <a:ext cx="2523844" cy="3118304"/>
          </a:xfrm>
          <a:prstGeom prst="rect">
            <a:avLst/>
          </a:prstGeom>
        </p:spPr>
      </p:pic>
      <p:sp>
        <p:nvSpPr>
          <p:cNvPr id="3" name="Globo: línea doblada doble sin borde 2">
            <a:extLst>
              <a:ext uri="{FF2B5EF4-FFF2-40B4-BE49-F238E27FC236}">
                <a16:creationId xmlns:a16="http://schemas.microsoft.com/office/drawing/2014/main" xmlns="" id="{2074604B-F608-4569-929A-A4900F5EA494}"/>
              </a:ext>
            </a:extLst>
          </p:cNvPr>
          <p:cNvSpPr/>
          <p:nvPr/>
        </p:nvSpPr>
        <p:spPr>
          <a:xfrm>
            <a:off x="3282696" y="612648"/>
            <a:ext cx="6208776" cy="5120640"/>
          </a:xfrm>
          <a:prstGeom prst="callout3">
            <a:avLst>
              <a:gd name="adj1" fmla="val 21250"/>
              <a:gd name="adj2" fmla="val -1328"/>
              <a:gd name="adj3" fmla="val 48214"/>
              <a:gd name="adj4" fmla="val -2519"/>
              <a:gd name="adj5" fmla="val 61071"/>
              <a:gd name="adj6" fmla="val -3618"/>
              <a:gd name="adj7" fmla="val 72427"/>
              <a:gd name="adj8" fmla="val -11160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MX" sz="2800" b="1" dirty="0" smtClean="0">
                <a:solidFill>
                  <a:srgbClr val="34917E"/>
                </a:solidFill>
              </a:rPr>
              <a:t>Actitudes </a:t>
            </a:r>
            <a:r>
              <a:rPr lang="es-MX" sz="2800" b="1" dirty="0">
                <a:solidFill>
                  <a:srgbClr val="34917E"/>
                </a:solidFill>
              </a:rPr>
              <a:t>de una persona </a:t>
            </a:r>
            <a:r>
              <a:rPr lang="es-MX" sz="2800" b="1" dirty="0" smtClean="0">
                <a:solidFill>
                  <a:srgbClr val="34917E"/>
                </a:solidFill>
              </a:rPr>
              <a:t>calificada </a:t>
            </a:r>
            <a:r>
              <a:rPr lang="es-MX" sz="2800" b="1" dirty="0">
                <a:solidFill>
                  <a:srgbClr val="34917E"/>
                </a:solidFill>
              </a:rPr>
              <a:t>como </a:t>
            </a:r>
            <a:r>
              <a:rPr lang="es-MX" sz="2800" b="1" dirty="0" smtClean="0">
                <a:solidFill>
                  <a:srgbClr val="34917E"/>
                </a:solidFill>
              </a:rPr>
              <a:t>responsable: </a:t>
            </a:r>
          </a:p>
          <a:p>
            <a:pPr algn="just"/>
            <a:endParaRPr lang="es-MX" sz="2800" b="1" dirty="0" smtClean="0">
              <a:solidFill>
                <a:srgbClr val="34917E"/>
              </a:solidFill>
            </a:endParaRPr>
          </a:p>
          <a:p>
            <a:pPr algn="just"/>
            <a:r>
              <a:rPr lang="es-MX" sz="2800" b="1" dirty="0" smtClean="0">
                <a:solidFill>
                  <a:srgbClr val="34917E"/>
                </a:solidFill>
              </a:rPr>
              <a:t>R</a:t>
            </a:r>
            <a:r>
              <a:rPr lang="es-MX" sz="2800" b="1" dirty="0" smtClean="0">
                <a:solidFill>
                  <a:srgbClr val="34917E"/>
                </a:solidFill>
              </a:rPr>
              <a:t>econoce </a:t>
            </a:r>
            <a:r>
              <a:rPr lang="es-MX" sz="2800" b="1" dirty="0">
                <a:solidFill>
                  <a:srgbClr val="34917E"/>
                </a:solidFill>
              </a:rPr>
              <a:t>las consecuencias de sus actos, el resultado de su vida, sus emociones, sus deseos, sus impulsos.</a:t>
            </a:r>
          </a:p>
          <a:p>
            <a:pPr algn="just"/>
            <a:endParaRPr lang="es-MX" sz="2800" b="1" dirty="0">
              <a:solidFill>
                <a:srgbClr val="34917E"/>
              </a:solidFill>
            </a:endParaRPr>
          </a:p>
          <a:p>
            <a:pPr algn="just"/>
            <a:r>
              <a:rPr lang="es-MX" sz="2800" b="1" dirty="0">
                <a:solidFill>
                  <a:srgbClr val="34917E"/>
                </a:solidFill>
              </a:rPr>
              <a:t>No culpa a los demás, al pasado, a las consecuencias, a la vida.</a:t>
            </a:r>
          </a:p>
          <a:p>
            <a:pPr algn="just"/>
            <a:endParaRPr lang="es-MX" sz="2800" b="1" dirty="0">
              <a:solidFill>
                <a:srgbClr val="34917E"/>
              </a:solidFill>
            </a:endParaRPr>
          </a:p>
          <a:p>
            <a:pPr algn="just"/>
            <a:r>
              <a:rPr lang="es-MX" sz="2800" b="1" dirty="0">
                <a:solidFill>
                  <a:srgbClr val="34917E"/>
                </a:solidFill>
              </a:rPr>
              <a:t>Toma sus decisiones y se </a:t>
            </a:r>
            <a:r>
              <a:rPr lang="es-MX" sz="2800" b="1" dirty="0" smtClean="0">
                <a:solidFill>
                  <a:srgbClr val="34917E"/>
                </a:solidFill>
              </a:rPr>
              <a:t>hace cargo de </a:t>
            </a:r>
            <a:r>
              <a:rPr lang="es-MX" sz="2800" b="1" dirty="0">
                <a:solidFill>
                  <a:srgbClr val="34917E"/>
                </a:solidFill>
              </a:rPr>
              <a:t>los resultados, ya sean acertados o no. </a:t>
            </a:r>
          </a:p>
        </p:txBody>
      </p:sp>
    </p:spTree>
    <p:extLst>
      <p:ext uri="{BB962C8B-B14F-4D97-AF65-F5344CB8AC3E}">
        <p14:creationId xmlns:p14="http://schemas.microsoft.com/office/powerpoint/2010/main" val="25292455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5BEC341D-AEDC-4BAF-8107-2210C1CB6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4920"/>
            <a:ext cx="2523844" cy="3118304"/>
          </a:xfrm>
          <a:prstGeom prst="rect">
            <a:avLst/>
          </a:prstGeom>
        </p:spPr>
      </p:pic>
      <p:sp>
        <p:nvSpPr>
          <p:cNvPr id="3" name="Globo: línea doblada doble sin borde 2">
            <a:extLst>
              <a:ext uri="{FF2B5EF4-FFF2-40B4-BE49-F238E27FC236}">
                <a16:creationId xmlns:a16="http://schemas.microsoft.com/office/drawing/2014/main" xmlns="" id="{2074604B-F608-4569-929A-A4900F5EA494}"/>
              </a:ext>
            </a:extLst>
          </p:cNvPr>
          <p:cNvSpPr/>
          <p:nvPr/>
        </p:nvSpPr>
        <p:spPr>
          <a:xfrm>
            <a:off x="2990088" y="1298448"/>
            <a:ext cx="8028432" cy="5120640"/>
          </a:xfrm>
          <a:prstGeom prst="callout3">
            <a:avLst>
              <a:gd name="adj1" fmla="val 21250"/>
              <a:gd name="adj2" fmla="val -1328"/>
              <a:gd name="adj3" fmla="val 48214"/>
              <a:gd name="adj4" fmla="val -2519"/>
              <a:gd name="adj5" fmla="val 78035"/>
              <a:gd name="adj6" fmla="val 938"/>
              <a:gd name="adj7" fmla="val 77248"/>
              <a:gd name="adj8" fmla="val -10021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3600" b="1" dirty="0">
                <a:solidFill>
                  <a:srgbClr val="96182E"/>
                </a:solidFill>
              </a:rPr>
              <a:t>¡Reflexiones sobre la responsabilidad!</a:t>
            </a:r>
          </a:p>
          <a:p>
            <a:pPr algn="just"/>
            <a:endParaRPr lang="es-MX" sz="2800" b="1" dirty="0">
              <a:solidFill>
                <a:srgbClr val="34917E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34917E"/>
                </a:solidFill>
              </a:rPr>
              <a:t>Resuelve el siguiente ejercicio (Personal)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34917E"/>
                </a:solidFill>
              </a:rPr>
              <a:t>De estar de acuerdo, compartir los resultados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34917E"/>
                </a:solidFill>
              </a:rPr>
              <a:t>¿Qué aprendemos de esta actividad?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MX" sz="2800" b="1" dirty="0">
              <a:solidFill>
                <a:srgbClr val="34917E"/>
              </a:solidFill>
            </a:endParaRPr>
          </a:p>
          <a:p>
            <a:pPr algn="just"/>
            <a:endParaRPr lang="es-MX" sz="28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7146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36073A5E-98AC-4801-AF71-D5716D198D2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976" y="630936"/>
            <a:ext cx="5705856" cy="502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962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5BEC341D-AEDC-4BAF-8107-2210C1CB6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4920"/>
            <a:ext cx="2523844" cy="3118304"/>
          </a:xfrm>
          <a:prstGeom prst="rect">
            <a:avLst/>
          </a:prstGeom>
        </p:spPr>
      </p:pic>
      <p:sp>
        <p:nvSpPr>
          <p:cNvPr id="3" name="Globo: línea doblada doble sin borde 2">
            <a:extLst>
              <a:ext uri="{FF2B5EF4-FFF2-40B4-BE49-F238E27FC236}">
                <a16:creationId xmlns:a16="http://schemas.microsoft.com/office/drawing/2014/main" xmlns="" id="{2074604B-F608-4569-929A-A4900F5EA494}"/>
              </a:ext>
            </a:extLst>
          </p:cNvPr>
          <p:cNvSpPr/>
          <p:nvPr/>
        </p:nvSpPr>
        <p:spPr>
          <a:xfrm>
            <a:off x="2953512" y="512064"/>
            <a:ext cx="6803136" cy="5120640"/>
          </a:xfrm>
          <a:prstGeom prst="callout3">
            <a:avLst>
              <a:gd name="adj1" fmla="val 21250"/>
              <a:gd name="adj2" fmla="val -1328"/>
              <a:gd name="adj3" fmla="val 48214"/>
              <a:gd name="adj4" fmla="val -2519"/>
              <a:gd name="adj5" fmla="val 99107"/>
              <a:gd name="adj6" fmla="val -1199"/>
              <a:gd name="adj7" fmla="val 91355"/>
              <a:gd name="adj8" fmla="val -10155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3200" b="1" dirty="0">
                <a:solidFill>
                  <a:srgbClr val="34917E"/>
                </a:solidFill>
              </a:rPr>
              <a:t>Nos ponemos de pie e integremos equipos mediante la técnica “El ciempiés”.</a:t>
            </a:r>
          </a:p>
          <a:p>
            <a:pPr algn="just"/>
            <a:endParaRPr lang="es-MX" sz="3200" b="1" dirty="0">
              <a:solidFill>
                <a:srgbClr val="34917E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3200" b="1" dirty="0">
                <a:solidFill>
                  <a:srgbClr val="34917E"/>
                </a:solidFill>
              </a:rPr>
              <a:t>Cada equipo leerá el texto de “Habilidades complementarias” y </a:t>
            </a:r>
            <a:r>
              <a:rPr lang="es-MX" sz="3200" b="1" dirty="0" smtClean="0">
                <a:solidFill>
                  <a:srgbClr val="34917E"/>
                </a:solidFill>
              </a:rPr>
              <a:t>desarrollará la </a:t>
            </a:r>
            <a:r>
              <a:rPr lang="es-MX" sz="3200" b="1" i="1" dirty="0">
                <a:solidFill>
                  <a:srgbClr val="34917E"/>
                </a:solidFill>
              </a:rPr>
              <a:t>uve de Gowin</a:t>
            </a:r>
          </a:p>
          <a:p>
            <a:pPr algn="just"/>
            <a:endParaRPr lang="es-MX" sz="3200" b="1" dirty="0">
              <a:solidFill>
                <a:srgbClr val="34917E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3200" b="1" dirty="0">
                <a:solidFill>
                  <a:srgbClr val="34917E"/>
                </a:solidFill>
              </a:rPr>
              <a:t>Se expondrán los resultados </a:t>
            </a:r>
          </a:p>
          <a:p>
            <a:pPr algn="just"/>
            <a:endParaRPr lang="es-MX" sz="32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7259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6CA765BE-06EB-4233-BC3F-C3FE73666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903" y="530352"/>
            <a:ext cx="6665451" cy="522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92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ban Barrenetxea pone su firma, en Alfaguara ClÃ¡sicos, en el libro por excelencia de la literatura espaÃ±ola adaptado para jÃ³venes.">
            <a:extLst>
              <a:ext uri="{FF2B5EF4-FFF2-40B4-BE49-F238E27FC236}">
                <a16:creationId xmlns:a16="http://schemas.microsoft.com/office/drawing/2014/main" xmlns="" id="{C4025AEC-CFC6-47DE-BFED-28BD5E4C3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36" y="993368"/>
            <a:ext cx="3235778" cy="556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756DAD15-57E1-4F8E-86FA-34DF5B03AABA}"/>
              </a:ext>
            </a:extLst>
          </p:cNvPr>
          <p:cNvSpPr txBox="1"/>
          <p:nvPr/>
        </p:nvSpPr>
        <p:spPr>
          <a:xfrm>
            <a:off x="4626430" y="3429000"/>
            <a:ext cx="62266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b="1" dirty="0">
                <a:solidFill>
                  <a:srgbClr val="34917E"/>
                </a:solidFill>
              </a:rPr>
              <a:t>Tema 5</a:t>
            </a:r>
          </a:p>
          <a:p>
            <a:pPr algn="ctr"/>
            <a:r>
              <a:rPr lang="es-MX" sz="6000" b="1" dirty="0">
                <a:solidFill>
                  <a:srgbClr val="34917E"/>
                </a:solidFill>
              </a:rPr>
              <a:t>La </a:t>
            </a:r>
            <a:r>
              <a:rPr lang="es-MX" sz="6000" b="1" dirty="0" smtClean="0">
                <a:solidFill>
                  <a:srgbClr val="34917E"/>
                </a:solidFill>
              </a:rPr>
              <a:t>tolerancia</a:t>
            </a:r>
            <a:endParaRPr lang="es-MX" sz="6000" b="1" dirty="0">
              <a:solidFill>
                <a:srgbClr val="34917E"/>
              </a:solidFill>
            </a:endParaRPr>
          </a:p>
        </p:txBody>
      </p:sp>
      <p:sp>
        <p:nvSpPr>
          <p:cNvPr id="3" name="Bocadillo nube: nube 2">
            <a:extLst>
              <a:ext uri="{FF2B5EF4-FFF2-40B4-BE49-F238E27FC236}">
                <a16:creationId xmlns:a16="http://schemas.microsoft.com/office/drawing/2014/main" xmlns="" id="{98667E80-301E-4DB9-BB72-C2F828EEE6E6}"/>
              </a:ext>
            </a:extLst>
          </p:cNvPr>
          <p:cNvSpPr/>
          <p:nvPr/>
        </p:nvSpPr>
        <p:spPr>
          <a:xfrm>
            <a:off x="4746170" y="345934"/>
            <a:ext cx="5225144" cy="2329543"/>
          </a:xfrm>
          <a:prstGeom prst="cloudCallout">
            <a:avLst>
              <a:gd name="adj1" fmla="val -94509"/>
              <a:gd name="adj2" fmla="val -849"/>
            </a:avLst>
          </a:prstGeom>
          <a:ln w="28575">
            <a:solidFill>
              <a:srgbClr val="34917E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rgbClr val="C00000"/>
                </a:solidFill>
              </a:rPr>
              <a:t>¡Cada uno es artífice de su propia aventura! (Cervantes)</a:t>
            </a:r>
            <a:endParaRPr lang="es-MX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380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0CC52D2-4FB2-4738-925E-E8AC23AFB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2275"/>
            <a:ext cx="2371725" cy="3895725"/>
          </a:xfrm>
          <a:prstGeom prst="rect">
            <a:avLst/>
          </a:prstGeom>
        </p:spPr>
      </p:pic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83CE260F-86F9-494C-B071-6BCAB660F8B8}"/>
              </a:ext>
            </a:extLst>
          </p:cNvPr>
          <p:cNvSpPr/>
          <p:nvPr/>
        </p:nvSpPr>
        <p:spPr>
          <a:xfrm>
            <a:off x="3191256" y="694944"/>
            <a:ext cx="7827264" cy="4855464"/>
          </a:xfrm>
          <a:prstGeom prst="wedgeEllipseCallout">
            <a:avLst>
              <a:gd name="adj1" fmla="val -63612"/>
              <a:gd name="adj2" fmla="val 18280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MX" sz="2800" b="1" dirty="0">
              <a:solidFill>
                <a:srgbClr val="34917E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6C97658-4F5D-4912-A805-4C60B9F35C3D}"/>
              </a:ext>
            </a:extLst>
          </p:cNvPr>
          <p:cNvSpPr txBox="1"/>
          <p:nvPr/>
        </p:nvSpPr>
        <p:spPr>
          <a:xfrm>
            <a:off x="3858768" y="1352961"/>
            <a:ext cx="64922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96182E"/>
                </a:solidFill>
              </a:rPr>
              <a:t>Estudiemos el valor de la </a:t>
            </a:r>
            <a:r>
              <a:rPr lang="es-ES" sz="2800" b="1" dirty="0" smtClean="0">
                <a:solidFill>
                  <a:srgbClr val="96182E"/>
                </a:solidFill>
              </a:rPr>
              <a:t>tolerancia</a:t>
            </a:r>
          </a:p>
          <a:p>
            <a:pPr algn="ctr"/>
            <a:endParaRPr lang="es-ES" sz="2800" b="1" dirty="0">
              <a:solidFill>
                <a:srgbClr val="96182E"/>
              </a:solidFill>
            </a:endParaRPr>
          </a:p>
          <a:p>
            <a:pPr marL="742950" indent="-742950" algn="just">
              <a:buAutoNum type="arabicPeriod"/>
            </a:pPr>
            <a:r>
              <a:rPr lang="es-ES" sz="2800" b="1" dirty="0">
                <a:solidFill>
                  <a:srgbClr val="34917E"/>
                </a:solidFill>
              </a:rPr>
              <a:t>Leamos una fábula y reflexionemos</a:t>
            </a:r>
          </a:p>
          <a:p>
            <a:pPr marL="742950" indent="-742950" algn="just">
              <a:buAutoNum type="arabicPeriod"/>
            </a:pPr>
            <a:r>
              <a:rPr lang="es-ES" sz="2800" b="1" dirty="0">
                <a:solidFill>
                  <a:srgbClr val="34917E"/>
                </a:solidFill>
              </a:rPr>
              <a:t>Definamos el valor de la tolerancia</a:t>
            </a:r>
          </a:p>
          <a:p>
            <a:pPr marL="742950" indent="-742950" algn="just">
              <a:buAutoNum type="arabicPeriod"/>
            </a:pPr>
            <a:r>
              <a:rPr lang="es-ES" sz="2800" b="1" dirty="0">
                <a:solidFill>
                  <a:srgbClr val="34917E"/>
                </a:solidFill>
              </a:rPr>
              <a:t>Trabajemos en pares para leer el texto y digan cuáles de las siguientes frases hacen referencia a la tolerancia.</a:t>
            </a:r>
            <a:endParaRPr lang="es-MX" sz="28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1617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72941E85-9D84-4343-9DF6-CBEC2A1BC9D2}"/>
              </a:ext>
            </a:extLst>
          </p:cNvPr>
          <p:cNvSpPr txBox="1"/>
          <p:nvPr/>
        </p:nvSpPr>
        <p:spPr>
          <a:xfrm>
            <a:off x="2615184" y="827880"/>
            <a:ext cx="6153911" cy="1446550"/>
          </a:xfrm>
          <a:prstGeom prst="rect">
            <a:avLst/>
          </a:prstGeom>
          <a:gradFill>
            <a:gsLst>
              <a:gs pos="0">
                <a:schemeClr val="lt1">
                  <a:tint val="93000"/>
                  <a:satMod val="150000"/>
                  <a:shade val="98000"/>
                  <a:alpha val="0"/>
                  <a:lumMod val="0"/>
                  <a:lumOff val="100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 w="57150" cmpd="dbl">
            <a:solidFill>
              <a:srgbClr val="F8911D">
                <a:alpha val="0"/>
              </a:srgbClr>
            </a:solidFill>
            <a:prstDash val="solid"/>
            <a:bevel/>
          </a:ln>
          <a:effectLst>
            <a:outerShdw blurRad="685800" dir="6000000" sx="109000" sy="109000" algn="ctr" rotWithShape="0">
              <a:srgbClr val="F8911D"/>
            </a:outerShdw>
            <a:softEdge rad="31750"/>
          </a:effectLst>
        </p:spPr>
        <p:style>
          <a:lnRef idx="2">
            <a:schemeClr val="accent2"/>
          </a:lnRef>
          <a:fillRef idx="1003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rgbClr val="97172E"/>
                </a:solidFill>
              </a:rPr>
              <a:t>Fábula “La rana y la serpiente”</a:t>
            </a:r>
            <a:endParaRPr lang="es-MX" b="1" dirty="0">
              <a:solidFill>
                <a:srgbClr val="97172E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78B68295-317D-4E8C-B43F-C13304265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256" y="2889504"/>
            <a:ext cx="3614321" cy="24904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7BAE8164-15E4-443D-8F31-DCC1DAA1A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87" y="3529161"/>
            <a:ext cx="1855089" cy="199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9232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6538B2F-EED3-41B5-9676-25B3A49F1213}"/>
              </a:ext>
            </a:extLst>
          </p:cNvPr>
          <p:cNvSpPr txBox="1"/>
          <p:nvPr/>
        </p:nvSpPr>
        <p:spPr>
          <a:xfrm>
            <a:off x="740664" y="1207008"/>
            <a:ext cx="785469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/>
              <a:t>El hijo de la rana brincaba en el bosque cuando vio algo nuevo en el camino. Era una persona larga y esbelta, y su piel relucía con todos los colores del arco iris.</a:t>
            </a:r>
          </a:p>
          <a:p>
            <a:pPr algn="just"/>
            <a:r>
              <a:rPr lang="es-MX" sz="2400" b="1" i="1" dirty="0"/>
              <a:t>—Hola —dijo </a:t>
            </a:r>
            <a:r>
              <a:rPr lang="es-MX" sz="2400" b="1" i="1" dirty="0" smtClean="0"/>
              <a:t>niño-rana</a:t>
            </a:r>
            <a:r>
              <a:rPr lang="es-MX" sz="2400" b="1" i="1" dirty="0"/>
              <a:t>—. ¿Qué haces tirado en el sendero?</a:t>
            </a:r>
            <a:endParaRPr lang="es-MX" sz="2400" b="1" dirty="0"/>
          </a:p>
          <a:p>
            <a:pPr algn="just"/>
            <a:r>
              <a:rPr lang="es-MX" sz="2400" b="1" i="1" dirty="0"/>
              <a:t>—Calentándome al sol —respondió esa otra persona retorciéndose y desenroscándose—. Me llamo </a:t>
            </a:r>
            <a:r>
              <a:rPr lang="es-MX" sz="2400" b="1" i="1" dirty="0" smtClean="0"/>
              <a:t>niño-culebra</a:t>
            </a:r>
            <a:r>
              <a:rPr lang="es-MX" sz="2400" b="1" i="1" dirty="0"/>
              <a:t>. ¿Y tú?</a:t>
            </a:r>
            <a:endParaRPr lang="es-MX" sz="2400" b="1" dirty="0"/>
          </a:p>
          <a:p>
            <a:pPr algn="just"/>
            <a:r>
              <a:rPr lang="es-MX" sz="2400" b="1" i="1" dirty="0"/>
              <a:t>—Soy </a:t>
            </a:r>
            <a:r>
              <a:rPr lang="es-MX" sz="2400" b="1" i="1" dirty="0" smtClean="0"/>
              <a:t>niño-rana</a:t>
            </a:r>
            <a:r>
              <a:rPr lang="es-MX" sz="2400" b="1" i="1" dirty="0"/>
              <a:t>. ¿Quieres jugar conmigo?</a:t>
            </a:r>
            <a:endParaRPr lang="es-MX" sz="2400" b="1" dirty="0"/>
          </a:p>
          <a:p>
            <a:pPr algn="just"/>
            <a:r>
              <a:rPr lang="es-MX" sz="2400" b="1" i="1" dirty="0"/>
              <a:t>Así </a:t>
            </a:r>
            <a:r>
              <a:rPr lang="es-MX" sz="2400" b="1" i="1" dirty="0" smtClean="0"/>
              <a:t>niño-rana </a:t>
            </a:r>
            <a:r>
              <a:rPr lang="es-MX" sz="2400" b="1" i="1" dirty="0"/>
              <a:t>y </a:t>
            </a:r>
            <a:r>
              <a:rPr lang="es-MX" sz="2400" b="1" i="1" dirty="0" smtClean="0"/>
              <a:t>niño-culebra </a:t>
            </a:r>
            <a:r>
              <a:rPr lang="es-MX" sz="2400" b="1" i="1" dirty="0"/>
              <a:t>jugaron toda la mañana en el bosque.</a:t>
            </a:r>
            <a:endParaRPr lang="es-MX" sz="2400" b="1" dirty="0"/>
          </a:p>
          <a:p>
            <a:pPr algn="just"/>
            <a:endParaRPr lang="es-MX" sz="24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62EB47C-F476-412C-92E0-33A64E35CD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45398" y="3755956"/>
            <a:ext cx="2573505" cy="177330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62A51DE-E7BF-4175-BFD0-4F1F4116FB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7" y="2415657"/>
            <a:ext cx="1243965" cy="134029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5AC04990-559A-4B2D-8A1C-8F647E5974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096" y="1091885"/>
            <a:ext cx="2114359" cy="233711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BA6DD312-B7CC-4F11-8203-E9F10102A5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429" y="3938649"/>
            <a:ext cx="1032319" cy="114107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55A1D042-4FB8-4A81-BEDC-EB4CDEBB1E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903" y="4263572"/>
            <a:ext cx="1476731" cy="163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387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5AC04990-559A-4B2D-8A1C-8F647E5974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853" y="1601534"/>
            <a:ext cx="2114359" cy="233711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6538B2F-EED3-41B5-9676-25B3A49F1213}"/>
              </a:ext>
            </a:extLst>
          </p:cNvPr>
          <p:cNvSpPr txBox="1"/>
          <p:nvPr/>
        </p:nvSpPr>
        <p:spPr>
          <a:xfrm>
            <a:off x="447140" y="1046165"/>
            <a:ext cx="78546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i="1" dirty="0"/>
              <a:t>—Mira lo que puedo hacer —dijo </a:t>
            </a:r>
            <a:r>
              <a:rPr lang="es-MX" sz="2400" b="1" i="1" dirty="0" smtClean="0"/>
              <a:t>niño-rana</a:t>
            </a:r>
            <a:r>
              <a:rPr lang="es-MX" sz="2400" b="1" i="1" dirty="0"/>
              <a:t>, y dio un gran brinco en el aire—. Si quieres te enseñaré.</a:t>
            </a:r>
            <a:endParaRPr lang="es-MX" sz="2400" b="1" dirty="0"/>
          </a:p>
          <a:p>
            <a:pPr algn="just"/>
            <a:r>
              <a:rPr lang="es-MX" sz="2400" b="1" i="1" dirty="0"/>
              <a:t>Enseñó a </a:t>
            </a:r>
            <a:r>
              <a:rPr lang="es-MX" sz="2400" b="1" i="1" dirty="0" smtClean="0"/>
              <a:t>niño-culebra </a:t>
            </a:r>
            <a:r>
              <a:rPr lang="es-MX" sz="2400" b="1" i="1" dirty="0"/>
              <a:t>a brincar, y juntos brincaron por el sendero.</a:t>
            </a:r>
            <a:endParaRPr lang="es-MX" sz="2400" b="1" dirty="0"/>
          </a:p>
          <a:p>
            <a:pPr algn="just"/>
            <a:r>
              <a:rPr lang="es-MX" sz="2400" b="1" i="1" dirty="0"/>
              <a:t>—Ahora mira lo que puedo hacer —dijo </a:t>
            </a:r>
            <a:r>
              <a:rPr lang="es-MX" sz="2400" b="1" i="1" dirty="0" smtClean="0"/>
              <a:t>niño-culebra</a:t>
            </a:r>
            <a:r>
              <a:rPr lang="es-MX" sz="2400" b="1" i="1" dirty="0"/>
              <a:t>, y se arrastró sobre el vientre hasta el tronco de un alto árbol—. Si quieres te enseñaré.</a:t>
            </a:r>
            <a:endParaRPr lang="es-MX" sz="2400" b="1" dirty="0"/>
          </a:p>
          <a:p>
            <a:pPr algn="just"/>
            <a:r>
              <a:rPr lang="es-MX" sz="2400" b="1" i="1" dirty="0"/>
              <a:t>Enseñó a </a:t>
            </a:r>
            <a:r>
              <a:rPr lang="es-MX" sz="2400" b="1" i="1" dirty="0" smtClean="0"/>
              <a:t>niño-rana </a:t>
            </a:r>
            <a:r>
              <a:rPr lang="es-MX" sz="2400" b="1" i="1" dirty="0"/>
              <a:t>a deslizarse sobre el vientre y trepar a los árboles.</a:t>
            </a:r>
            <a:endParaRPr lang="es-MX" sz="2400" b="1" dirty="0"/>
          </a:p>
          <a:p>
            <a:pPr algn="just"/>
            <a:r>
              <a:rPr lang="es-MX" sz="2400" b="1" i="1" dirty="0"/>
              <a:t>Al cabo del tiempo ambos tuvieron hambre y decidieron ir a casa a almorzar, pero se prometieron encontrarse al día siguiente.</a:t>
            </a:r>
            <a:endParaRPr lang="es-MX" sz="2400" b="1" dirty="0"/>
          </a:p>
          <a:p>
            <a:pPr algn="just"/>
            <a:endParaRPr lang="es-MX" sz="32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62A51DE-E7BF-4175-BFD0-4F1F4116FB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187" y="2348812"/>
            <a:ext cx="804673" cy="86698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BA6DD312-B7CC-4F11-8203-E9F10102A5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456" y="4509188"/>
            <a:ext cx="1032319" cy="114107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55A1D042-4FB8-4A81-BEDC-EB4CDEBB1E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903" y="4263572"/>
            <a:ext cx="1476731" cy="163231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50C32D39-A306-4608-9E74-91688D2A729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8222">
            <a:off x="9381743" y="2947005"/>
            <a:ext cx="1115567" cy="76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096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5AC04990-559A-4B2D-8A1C-8F647E5974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973" y="1152514"/>
            <a:ext cx="2114359" cy="233711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6538B2F-EED3-41B5-9676-25B3A49F1213}"/>
              </a:ext>
            </a:extLst>
          </p:cNvPr>
          <p:cNvSpPr txBox="1"/>
          <p:nvPr/>
        </p:nvSpPr>
        <p:spPr>
          <a:xfrm>
            <a:off x="1398315" y="1894142"/>
            <a:ext cx="78546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i="1" dirty="0"/>
              <a:t>—Gracias por enseñarme a brincar —dijo </a:t>
            </a:r>
            <a:r>
              <a:rPr lang="es-MX" sz="3200" b="1" i="1" dirty="0" smtClean="0"/>
              <a:t>niño-culebra</a:t>
            </a:r>
            <a:r>
              <a:rPr lang="es-MX" sz="3200" b="1" i="1" dirty="0"/>
              <a:t>—.</a:t>
            </a:r>
            <a:endParaRPr lang="es-MX" sz="3200" b="1" dirty="0"/>
          </a:p>
          <a:p>
            <a:r>
              <a:rPr lang="es-MX" sz="3200" b="1" i="1" dirty="0"/>
              <a:t>—Gracias por enseñarme a trepar a los árboles —dijo </a:t>
            </a:r>
            <a:r>
              <a:rPr lang="es-MX" sz="3200" b="1" i="1" dirty="0" smtClean="0"/>
              <a:t>niño-rana</a:t>
            </a:r>
            <a:r>
              <a:rPr lang="es-MX" sz="3200" b="1" i="1" dirty="0"/>
              <a:t>—. Y cada cual se fue a su casa</a:t>
            </a:r>
            <a:endParaRPr lang="es-MX" sz="32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62A51DE-E7BF-4175-BFD0-4F1F4116FB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916" y="416075"/>
            <a:ext cx="1168148" cy="125861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BA6DD312-B7CC-4F11-8203-E9F10102A5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975" y="3216065"/>
            <a:ext cx="1032319" cy="114107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55A1D042-4FB8-4A81-BEDC-EB4CDEBB1E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5" y="4263571"/>
            <a:ext cx="1476731" cy="163231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50C32D39-A306-4608-9E74-91688D2A729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385" y="4288373"/>
            <a:ext cx="2264018" cy="156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975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6538B2F-EED3-41B5-9676-25B3A49F1213}"/>
              </a:ext>
            </a:extLst>
          </p:cNvPr>
          <p:cNvSpPr txBox="1"/>
          <p:nvPr/>
        </p:nvSpPr>
        <p:spPr>
          <a:xfrm>
            <a:off x="849675" y="1443841"/>
            <a:ext cx="693186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b="1" i="1" dirty="0"/>
              <a:t>— ¡Mira lo que sé hacer, mamá! —exclamó </a:t>
            </a:r>
            <a:r>
              <a:rPr lang="es-MX" sz="2800" b="1" i="1" dirty="0" smtClean="0"/>
              <a:t>niño-rana</a:t>
            </a:r>
            <a:r>
              <a:rPr lang="es-MX" sz="2800" b="1" i="1" dirty="0"/>
              <a:t>, arrastrándose sobre el vientre.</a:t>
            </a:r>
            <a:endParaRPr lang="es-MX" sz="2800" b="1" dirty="0"/>
          </a:p>
          <a:p>
            <a:pPr algn="just"/>
            <a:r>
              <a:rPr lang="es-MX" sz="2800" b="1" i="1" dirty="0"/>
              <a:t>—Me lo enseñó </a:t>
            </a:r>
            <a:r>
              <a:rPr lang="es-MX" sz="2800" b="1" i="1" dirty="0" smtClean="0"/>
              <a:t>niño-culebra</a:t>
            </a:r>
            <a:r>
              <a:rPr lang="es-MX" sz="2800" b="1" i="1" dirty="0"/>
              <a:t>. Jugamos en el bosque esta mañana. Es mi nuevo amigo.</a:t>
            </a:r>
            <a:endParaRPr lang="es-MX" sz="2800" b="1" dirty="0"/>
          </a:p>
          <a:p>
            <a:pPr algn="just"/>
            <a:r>
              <a:rPr lang="es-MX" sz="2800" b="1" i="1" dirty="0"/>
              <a:t>— ¿No sabes que la familia </a:t>
            </a:r>
            <a:r>
              <a:rPr lang="es-MX" sz="2800" b="1" i="1" dirty="0" smtClean="0"/>
              <a:t>C</a:t>
            </a:r>
            <a:r>
              <a:rPr lang="es-MX" sz="2800" b="1" i="1" dirty="0" smtClean="0"/>
              <a:t>ulebra </a:t>
            </a:r>
            <a:r>
              <a:rPr lang="es-MX" sz="2800" b="1" i="1" dirty="0"/>
              <a:t>es mala? —preguntó su madre—. Tienen veneno en los dientes. Que no te sorprenda jugando con ellos. Y que no te vuelva a ver arrastrándote por el suelo. Eso no se hace.</a:t>
            </a:r>
            <a:endParaRPr lang="es-MX" sz="28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4FD2B54-1692-4F49-BEEA-0631903291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23146" y="3987566"/>
            <a:ext cx="1012396" cy="253593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4A4D4991-FEB9-4726-9F27-18230D932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656" y="1645538"/>
            <a:ext cx="3154680" cy="2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457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6538B2F-EED3-41B5-9676-25B3A49F1213}"/>
              </a:ext>
            </a:extLst>
          </p:cNvPr>
          <p:cNvSpPr txBox="1"/>
          <p:nvPr/>
        </p:nvSpPr>
        <p:spPr>
          <a:xfrm>
            <a:off x="764690" y="1285216"/>
            <a:ext cx="693186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b="1" i="1" dirty="0"/>
              <a:t>Entretanto, </a:t>
            </a:r>
            <a:r>
              <a:rPr lang="es-MX" sz="2800" b="1" i="1" dirty="0" smtClean="0"/>
              <a:t>niño-culebra </a:t>
            </a:r>
            <a:r>
              <a:rPr lang="es-MX" sz="2800" b="1" i="1" dirty="0"/>
              <a:t>fue casa y se puso a brincar delante de su madre.</a:t>
            </a:r>
            <a:endParaRPr lang="es-MX" sz="2800" b="1" dirty="0"/>
          </a:p>
          <a:p>
            <a:pPr algn="just"/>
            <a:r>
              <a:rPr lang="es-MX" sz="2800" b="1" i="1" dirty="0"/>
              <a:t>— ¿Quién te enseñó a hacer eso?</a:t>
            </a:r>
            <a:endParaRPr lang="es-MX" sz="2800" b="1" dirty="0"/>
          </a:p>
          <a:p>
            <a:pPr algn="just"/>
            <a:r>
              <a:rPr lang="es-MX" sz="2800" b="1" i="1" dirty="0"/>
              <a:t>—Niño-rana. Es mi nuevo amigo.</a:t>
            </a:r>
            <a:endParaRPr lang="es-MX" sz="2800" b="1" dirty="0"/>
          </a:p>
          <a:p>
            <a:pPr algn="just"/>
            <a:r>
              <a:rPr lang="es-MX" sz="2800" b="1" i="1" dirty="0"/>
              <a:t>—Qué tontería. ¿No sabes que estamos enojados con la familia Rana desde hace muchísimo tiempo? La próxima vez que juegues con </a:t>
            </a:r>
            <a:r>
              <a:rPr lang="es-MX" sz="2800" b="1" i="1" dirty="0" smtClean="0"/>
              <a:t>niño-rana</a:t>
            </a:r>
            <a:r>
              <a:rPr lang="es-MX" sz="2800" b="1" i="1" dirty="0"/>
              <a:t>, cógelo y engúllelo. Y deja de brincar. No es nuestra costumbre.</a:t>
            </a:r>
            <a:endParaRPr lang="es-MX" sz="28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082A030-BC70-485D-9403-459643E41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5968" flipH="1">
            <a:off x="6746435" y="3792248"/>
            <a:ext cx="2852928" cy="196584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F2597E08-B4BE-4593-B69C-19FFB0D06C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664" y="1569570"/>
            <a:ext cx="1991868" cy="261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558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6538B2F-EED3-41B5-9676-25B3A49F1213}"/>
              </a:ext>
            </a:extLst>
          </p:cNvPr>
          <p:cNvSpPr txBox="1"/>
          <p:nvPr/>
        </p:nvSpPr>
        <p:spPr>
          <a:xfrm>
            <a:off x="2419145" y="523262"/>
            <a:ext cx="785469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i="1" dirty="0"/>
              <a:t>A la mañana siguiente, cuando </a:t>
            </a:r>
            <a:r>
              <a:rPr lang="es-MX" sz="2800" b="1" i="1" dirty="0" smtClean="0"/>
              <a:t>niño-rana </a:t>
            </a:r>
            <a:r>
              <a:rPr lang="es-MX" sz="2800" b="1" i="1" dirty="0"/>
              <a:t>se encontró a </a:t>
            </a:r>
            <a:r>
              <a:rPr lang="es-MX" sz="2800" b="1" i="1" dirty="0" smtClean="0"/>
              <a:t>niño-culebra </a:t>
            </a:r>
            <a:r>
              <a:rPr lang="es-MX" sz="2800" b="1" i="1" dirty="0"/>
              <a:t>en el bosque, mantuvo su distancia.</a:t>
            </a:r>
            <a:endParaRPr lang="es-MX" sz="2800" b="1" dirty="0"/>
          </a:p>
          <a:p>
            <a:r>
              <a:rPr lang="es-MX" sz="2800" b="1" i="1" dirty="0"/>
              <a:t>—Me temo que hoy no podré </a:t>
            </a:r>
            <a:r>
              <a:rPr lang="es-MX" sz="2800" b="1" i="1" dirty="0" smtClean="0"/>
              <a:t>ir a </a:t>
            </a:r>
            <a:r>
              <a:rPr lang="es-MX" sz="2800" b="1" i="1" dirty="0"/>
              <a:t>reptar contigo —le dijo, dando un par de saltos hacia atrás—.</a:t>
            </a:r>
            <a:endParaRPr lang="es-MX" sz="2800" b="1" dirty="0"/>
          </a:p>
          <a:p>
            <a:r>
              <a:rPr lang="es-MX" sz="2800" b="1" i="1" dirty="0"/>
              <a:t>Niño-culebra lo miró en silencio, recordando lo que había dicho su madre. “Si se acerca demasiado, saltaré sobre él y lo comeré”, pensó. Pero luego recordó cuánto se habían divertido juntos, y que </a:t>
            </a:r>
            <a:r>
              <a:rPr lang="es-MX" sz="2800" b="1" i="1" dirty="0" smtClean="0"/>
              <a:t>niño-rana </a:t>
            </a:r>
            <a:r>
              <a:rPr lang="es-MX" sz="2800" b="1" i="1" dirty="0"/>
              <a:t>había sido muy amable al enseñarle a brincar. Así que suspiró tristemente y se internó en la arboleda.</a:t>
            </a:r>
            <a:endParaRPr lang="es-MX" sz="2800" b="1" dirty="0"/>
          </a:p>
          <a:p>
            <a:pPr algn="just"/>
            <a:endParaRPr lang="es-MX" sz="36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62EB47C-F476-412C-92E0-33A64E35CD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75" y="4801356"/>
            <a:ext cx="1759690" cy="121253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62A51DE-E7BF-4175-BFD0-4F1F4116FB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557" y="4673594"/>
            <a:ext cx="1243965" cy="134029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5AC04990-559A-4B2D-8A1C-8F647E5974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840" y="3818879"/>
            <a:ext cx="2114359" cy="233711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BA6DD312-B7CC-4F11-8203-E9F10102A5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925" y="5319846"/>
            <a:ext cx="756452" cy="83614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55A1D042-4FB8-4A81-BEDC-EB4CDEBB1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096" y="2190215"/>
            <a:ext cx="1476731" cy="382367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17D638E6-6F4F-4F45-A6D5-45D82E31E4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840" y="3659052"/>
            <a:ext cx="1581912" cy="174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402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n relacionada">
            <a:extLst>
              <a:ext uri="{FF2B5EF4-FFF2-40B4-BE49-F238E27FC236}">
                <a16:creationId xmlns:a16="http://schemas.microsoft.com/office/drawing/2014/main" xmlns="" id="{3C5B0201-AC2F-41CA-BB59-74C67A356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9824">
            <a:off x="523061" y="425753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5AC04990-559A-4B2D-8A1C-8F647E5974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973" y="1152514"/>
            <a:ext cx="2114359" cy="233711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6538B2F-EED3-41B5-9676-25B3A49F1213}"/>
              </a:ext>
            </a:extLst>
          </p:cNvPr>
          <p:cNvSpPr txBox="1"/>
          <p:nvPr/>
        </p:nvSpPr>
        <p:spPr>
          <a:xfrm>
            <a:off x="1309916" y="1938792"/>
            <a:ext cx="840261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b="1" i="1" dirty="0"/>
              <a:t>Y desde ese día, </a:t>
            </a:r>
            <a:r>
              <a:rPr lang="es-MX" sz="3200" b="1" i="1" dirty="0" smtClean="0"/>
              <a:t>niño-rana </a:t>
            </a:r>
            <a:r>
              <a:rPr lang="es-MX" sz="3200" b="1" i="1" dirty="0"/>
              <a:t>y </a:t>
            </a:r>
            <a:r>
              <a:rPr lang="es-MX" sz="3200" b="1" i="1" dirty="0" smtClean="0"/>
              <a:t>niño-culebra </a:t>
            </a:r>
            <a:r>
              <a:rPr lang="es-MX" sz="3200" b="1" i="1" dirty="0"/>
              <a:t>nunca volvieron a jugar juntos. Pero a menudo se sentaban a solas al Sol, cada cual recordando ese único día de amistad.</a:t>
            </a:r>
            <a:endParaRPr lang="es-MX" sz="3200" b="1" dirty="0"/>
          </a:p>
          <a:p>
            <a:pPr algn="r"/>
            <a:r>
              <a:rPr lang="es-MX" sz="2000" dirty="0"/>
              <a:t>Tomado de W.J. </a:t>
            </a:r>
            <a:r>
              <a:rPr lang="es-MX" sz="2000" dirty="0" err="1"/>
              <a:t>Benett</a:t>
            </a:r>
            <a:r>
              <a:rPr lang="es-MX" sz="2000" dirty="0"/>
              <a:t>, 1996, PP. 226-227.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62A51DE-E7BF-4175-BFD0-4F1F4116FB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42" y="4846532"/>
            <a:ext cx="1168148" cy="125861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BA6DD312-B7CC-4F11-8203-E9F10102A5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975" y="3216065"/>
            <a:ext cx="1032319" cy="114107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55A1D042-4FB8-4A81-BEDC-EB4CDEBB1E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973" y="4659683"/>
            <a:ext cx="1476731" cy="163231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50C32D39-A306-4608-9E74-91688D2A729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40121">
            <a:off x="9904960" y="5705486"/>
            <a:ext cx="1121019" cy="77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6878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0CC52D2-4FB2-4738-925E-E8AC23AFB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2275"/>
            <a:ext cx="2371725" cy="3895725"/>
          </a:xfrm>
          <a:prstGeom prst="rect">
            <a:avLst/>
          </a:prstGeom>
        </p:spPr>
      </p:pic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83CE260F-86F9-494C-B071-6BCAB660F8B8}"/>
              </a:ext>
            </a:extLst>
          </p:cNvPr>
          <p:cNvSpPr/>
          <p:nvPr/>
        </p:nvSpPr>
        <p:spPr>
          <a:xfrm>
            <a:off x="3191256" y="694944"/>
            <a:ext cx="8421624" cy="5769864"/>
          </a:xfrm>
          <a:prstGeom prst="wedgeEllipseCallout">
            <a:avLst>
              <a:gd name="adj1" fmla="val -63612"/>
              <a:gd name="adj2" fmla="val 18280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MX" sz="2800" b="1" dirty="0">
              <a:solidFill>
                <a:srgbClr val="34917E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6C97658-4F5D-4912-A805-4C60B9F35C3D}"/>
              </a:ext>
            </a:extLst>
          </p:cNvPr>
          <p:cNvSpPr txBox="1"/>
          <p:nvPr/>
        </p:nvSpPr>
        <p:spPr>
          <a:xfrm>
            <a:off x="4155948" y="1594717"/>
            <a:ext cx="64922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b="1" i="1" dirty="0">
                <a:solidFill>
                  <a:srgbClr val="34917E"/>
                </a:solidFill>
              </a:rPr>
              <a:t>¿De qué trata la historia? ¿Cuáles son las actitudes que muestran los personajes de la fábula? ¿Por qué no pueden jugar la Rana y la </a:t>
            </a:r>
            <a:r>
              <a:rPr lang="es-MX" sz="2800" b="1" i="1" dirty="0" smtClean="0">
                <a:solidFill>
                  <a:srgbClr val="34917E"/>
                </a:solidFill>
              </a:rPr>
              <a:t>Serpiente? </a:t>
            </a:r>
            <a:r>
              <a:rPr lang="es-MX" sz="2800" b="1" i="1" dirty="0">
                <a:solidFill>
                  <a:srgbClr val="34917E"/>
                </a:solidFill>
              </a:rPr>
              <a:t>¿Qué contravalores están presente? ¿Cuál es la enseñanza que nos deja esta historia? ¿Cuál es la relación de esta historia con la tolerancia?</a:t>
            </a:r>
            <a:r>
              <a:rPr lang="es-MX" sz="2800" b="1" dirty="0">
                <a:solidFill>
                  <a:srgbClr val="34917E"/>
                </a:solidFill>
              </a:rPr>
              <a:t> De acuerdo a la historia, </a:t>
            </a:r>
            <a:r>
              <a:rPr lang="es-MX" sz="2800" b="1" i="1" dirty="0">
                <a:solidFill>
                  <a:srgbClr val="34917E"/>
                </a:solidFill>
              </a:rPr>
              <a:t>¿qué es la tolerancia?</a:t>
            </a:r>
            <a:endParaRPr lang="es-MX" sz="28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0275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4E5BC4AE-2C68-4AEB-B286-BD79B5AF01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029598"/>
              </p:ext>
            </p:extLst>
          </p:nvPr>
        </p:nvGraphicFramePr>
        <p:xfrm>
          <a:off x="783772" y="1153885"/>
          <a:ext cx="10896600" cy="51193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791882">
                  <a:extLst>
                    <a:ext uri="{9D8B030D-6E8A-4147-A177-3AD203B41FA5}">
                      <a16:colId xmlns:a16="http://schemas.microsoft.com/office/drawing/2014/main" xmlns="" val="812158241"/>
                    </a:ext>
                  </a:extLst>
                </a:gridCol>
                <a:gridCol w="1104718">
                  <a:extLst>
                    <a:ext uri="{9D8B030D-6E8A-4147-A177-3AD203B41FA5}">
                      <a16:colId xmlns:a16="http://schemas.microsoft.com/office/drawing/2014/main" xmlns="" val="3115382943"/>
                    </a:ext>
                  </a:extLst>
                </a:gridCol>
              </a:tblGrid>
              <a:tr h="4534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 b="1" dirty="0">
                          <a:effectLst/>
                        </a:rPr>
                        <a:t>Enunciado</a:t>
                      </a:r>
                      <a:endParaRPr lang="es-MX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48923645"/>
                  </a:ext>
                </a:extLst>
              </a:tr>
              <a:tr h="9278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>
                          <a:effectLst/>
                        </a:rPr>
                        <a:t>1. Implica una convivencia basada en el respeto a los demás y en la vigencia de los derechos humanos</a:t>
                      </a:r>
                      <a:endParaRPr lang="es-MX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82008691"/>
                  </a:ext>
                </a:extLst>
              </a:tr>
              <a:tr h="4534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2. Implica que </a:t>
                      </a:r>
                      <a:r>
                        <a:rPr lang="es-MX" sz="2400">
                          <a:effectLst/>
                        </a:rPr>
                        <a:t>se soporten unas a otras porque no les queda otro remedio</a:t>
                      </a:r>
                      <a:endParaRPr lang="es-MX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19432532"/>
                  </a:ext>
                </a:extLst>
              </a:tr>
              <a:tr h="4534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3. Enfrentar a los que piensan diferente mediante el diálogo respetuoso.</a:t>
                      </a:r>
                      <a:endParaRPr lang="es-MX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36288849"/>
                  </a:ext>
                </a:extLst>
              </a:tr>
              <a:tr h="9278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4. </a:t>
                      </a:r>
                      <a:r>
                        <a:rPr lang="es-MX" sz="2400" dirty="0">
                          <a:effectLst/>
                        </a:rPr>
                        <a:t>Construir juntos algo nuevo, a partir de lo mío y de lo valioso en el diferente</a:t>
                      </a:r>
                      <a:endParaRPr lang="es-MX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79294397"/>
                  </a:ext>
                </a:extLst>
              </a:tr>
              <a:tr h="9278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5. Lo más deseable es que escuchen mi opinión, pues soy quién posee el conocimiento</a:t>
                      </a:r>
                      <a:endParaRPr lang="es-MX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40786273"/>
                  </a:ext>
                </a:extLst>
              </a:tr>
              <a:tr h="4534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6. Se enfrentan con claridad las diferencias para buscar las coincidencias</a:t>
                      </a:r>
                      <a:endParaRPr lang="es-MX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39120963"/>
                  </a:ext>
                </a:extLst>
              </a:tr>
              <a:tr h="4534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7. En la lucha por la supervivencia, que gane el mejor</a:t>
                      </a:r>
                      <a:endParaRPr lang="es-MX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85452486"/>
                  </a:ext>
                </a:extLst>
              </a:tr>
            </a:tbl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xmlns="" id="{65771717-5560-4BEC-8DB8-949C92E817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9664322"/>
              </p:ext>
            </p:extLst>
          </p:nvPr>
        </p:nvGraphicFramePr>
        <p:xfrm>
          <a:off x="10842170" y="1197429"/>
          <a:ext cx="489858" cy="391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Imagen de mapa de bits" r:id="rId3" imgW="1587582" imgH="1301817" progId="Paint.Picture">
                  <p:embed/>
                </p:oleObj>
              </mc:Choice>
              <mc:Fallback>
                <p:oleObj name="Imagen de mapa de bits" r:id="rId3" imgW="1587582" imgH="1301817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2170" y="1197429"/>
                        <a:ext cx="489858" cy="3918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66361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0CC52D2-4FB2-4738-925E-E8AC23AFB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2275"/>
            <a:ext cx="2371725" cy="3895725"/>
          </a:xfrm>
          <a:prstGeom prst="rect">
            <a:avLst/>
          </a:prstGeom>
        </p:spPr>
      </p:pic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83CE260F-86F9-494C-B071-6BCAB660F8B8}"/>
              </a:ext>
            </a:extLst>
          </p:cNvPr>
          <p:cNvSpPr/>
          <p:nvPr/>
        </p:nvSpPr>
        <p:spPr>
          <a:xfrm>
            <a:off x="3191256" y="910387"/>
            <a:ext cx="7827264" cy="4855464"/>
          </a:xfrm>
          <a:prstGeom prst="wedgeEllipseCallout">
            <a:avLst>
              <a:gd name="adj1" fmla="val -63612"/>
              <a:gd name="adj2" fmla="val 18280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MX" sz="2800" b="1" dirty="0">
              <a:solidFill>
                <a:srgbClr val="34917E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6C97658-4F5D-4912-A805-4C60B9F35C3D}"/>
              </a:ext>
            </a:extLst>
          </p:cNvPr>
          <p:cNvSpPr txBox="1"/>
          <p:nvPr/>
        </p:nvSpPr>
        <p:spPr>
          <a:xfrm>
            <a:off x="3858768" y="1568404"/>
            <a:ext cx="64922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34917E"/>
                </a:solidFill>
              </a:rPr>
              <a:t>Trabajemos en pares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rgbClr val="34917E"/>
                </a:solidFill>
              </a:rPr>
              <a:t>Leamos acerca de la tolerancia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rgbClr val="34917E"/>
                </a:solidFill>
              </a:rPr>
              <a:t>Identifiquemos, cuáles de los siguientes enunciados hace referencia a este valor.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rgbClr val="34917E"/>
                </a:solidFill>
              </a:rPr>
              <a:t>Justifiquen su respuesta ante el grupo</a:t>
            </a:r>
            <a:endParaRPr lang="es-MX" sz="32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5866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0CC52D2-4FB2-4738-925E-E8AC23AFB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2275"/>
            <a:ext cx="2371725" cy="3895725"/>
          </a:xfrm>
          <a:prstGeom prst="rect">
            <a:avLst/>
          </a:prstGeom>
        </p:spPr>
      </p:pic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83CE260F-86F9-494C-B071-6BCAB660F8B8}"/>
              </a:ext>
            </a:extLst>
          </p:cNvPr>
          <p:cNvSpPr/>
          <p:nvPr/>
        </p:nvSpPr>
        <p:spPr>
          <a:xfrm>
            <a:off x="3191256" y="910387"/>
            <a:ext cx="7827264" cy="4855464"/>
          </a:xfrm>
          <a:prstGeom prst="wedgeEllipseCallout">
            <a:avLst>
              <a:gd name="adj1" fmla="val -63612"/>
              <a:gd name="adj2" fmla="val 18280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MX" sz="2800" b="1" dirty="0">
              <a:solidFill>
                <a:srgbClr val="34917E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6C97658-4F5D-4912-A805-4C60B9F35C3D}"/>
              </a:ext>
            </a:extLst>
          </p:cNvPr>
          <p:cNvSpPr txBox="1"/>
          <p:nvPr/>
        </p:nvSpPr>
        <p:spPr>
          <a:xfrm>
            <a:off x="3858768" y="1629959"/>
            <a:ext cx="649224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34917E"/>
                </a:solidFill>
              </a:rPr>
              <a:t>Por cierto</a:t>
            </a:r>
          </a:p>
          <a:p>
            <a:pPr algn="ctr"/>
            <a:r>
              <a:rPr lang="es-MX" sz="3200" b="1" i="1" dirty="0">
                <a:solidFill>
                  <a:srgbClr val="C00000"/>
                </a:solidFill>
              </a:rPr>
              <a:t>¿El NO compartir algún pasatiempo impide trabajar juntos? ¿Por qué los prejuicios nos alejan de las personas? ¿Cómo evitar la formación de prejuicios?</a:t>
            </a:r>
            <a:endParaRPr lang="es-MX" sz="3200" b="1" dirty="0">
              <a:solidFill>
                <a:srgbClr val="C00000"/>
              </a:solidFill>
            </a:endParaRPr>
          </a:p>
          <a:p>
            <a:pPr algn="ctr"/>
            <a:endParaRPr lang="es-MX" sz="36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3273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0CC52D2-4FB2-4738-925E-E8AC23AFB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2275"/>
            <a:ext cx="2371725" cy="3895725"/>
          </a:xfrm>
          <a:prstGeom prst="rect">
            <a:avLst/>
          </a:prstGeom>
        </p:spPr>
      </p:pic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83CE260F-86F9-494C-B071-6BCAB660F8B8}"/>
              </a:ext>
            </a:extLst>
          </p:cNvPr>
          <p:cNvSpPr/>
          <p:nvPr/>
        </p:nvSpPr>
        <p:spPr>
          <a:xfrm>
            <a:off x="3191256" y="910387"/>
            <a:ext cx="7827264" cy="4855464"/>
          </a:xfrm>
          <a:prstGeom prst="wedgeEllipseCallout">
            <a:avLst>
              <a:gd name="adj1" fmla="val -63612"/>
              <a:gd name="adj2" fmla="val 18280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MX" sz="2800" b="1" dirty="0">
              <a:solidFill>
                <a:srgbClr val="34917E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6C97658-4F5D-4912-A805-4C60B9F35C3D}"/>
              </a:ext>
            </a:extLst>
          </p:cNvPr>
          <p:cNvSpPr txBox="1"/>
          <p:nvPr/>
        </p:nvSpPr>
        <p:spPr>
          <a:xfrm>
            <a:off x="3858768" y="1352960"/>
            <a:ext cx="64922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96182E"/>
                </a:solidFill>
              </a:rPr>
              <a:t>EN CONCLUSIÓN</a:t>
            </a:r>
          </a:p>
          <a:p>
            <a:pPr algn="ctr"/>
            <a:endParaRPr lang="es-ES" sz="2800" b="1" dirty="0" smtClean="0">
              <a:solidFill>
                <a:srgbClr val="96182E"/>
              </a:solidFill>
            </a:endParaRPr>
          </a:p>
          <a:p>
            <a:pPr algn="ctr"/>
            <a:r>
              <a:rPr lang="es-ES" sz="2800" b="1" dirty="0" smtClean="0">
                <a:solidFill>
                  <a:srgbClr val="34917E"/>
                </a:solidFill>
              </a:rPr>
              <a:t>La </a:t>
            </a:r>
            <a:r>
              <a:rPr lang="es-ES" sz="2800" b="1" dirty="0">
                <a:solidFill>
                  <a:srgbClr val="34917E"/>
                </a:solidFill>
              </a:rPr>
              <a:t>tolerancia es el reconocimiento y la aceptación de las diferencias entre personas. Estar abierto a otras formas de pensamiento y de sentimientos.</a:t>
            </a:r>
          </a:p>
          <a:p>
            <a:pPr algn="ctr"/>
            <a:r>
              <a:rPr lang="es-ES" sz="2800" b="1" dirty="0">
                <a:solidFill>
                  <a:srgbClr val="34917E"/>
                </a:solidFill>
              </a:rPr>
              <a:t>Es necesario liberarnos de los prejuicios, y solo se logra dándonos el tiempo de conocer a los demás. </a:t>
            </a:r>
            <a:endParaRPr lang="es-MX" sz="28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6516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0CC52D2-4FB2-4738-925E-E8AC23AFB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2275"/>
            <a:ext cx="2371725" cy="3895725"/>
          </a:xfrm>
          <a:prstGeom prst="rect">
            <a:avLst/>
          </a:prstGeom>
        </p:spPr>
      </p:pic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83CE260F-86F9-494C-B071-6BCAB660F8B8}"/>
              </a:ext>
            </a:extLst>
          </p:cNvPr>
          <p:cNvSpPr/>
          <p:nvPr/>
        </p:nvSpPr>
        <p:spPr>
          <a:xfrm>
            <a:off x="3191256" y="910387"/>
            <a:ext cx="7827264" cy="4855464"/>
          </a:xfrm>
          <a:prstGeom prst="wedgeEllipseCallout">
            <a:avLst>
              <a:gd name="adj1" fmla="val -63612"/>
              <a:gd name="adj2" fmla="val 18280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MX" sz="2800" b="1" dirty="0">
              <a:solidFill>
                <a:srgbClr val="34917E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6C97658-4F5D-4912-A805-4C60B9F35C3D}"/>
              </a:ext>
            </a:extLst>
          </p:cNvPr>
          <p:cNvSpPr txBox="1"/>
          <p:nvPr/>
        </p:nvSpPr>
        <p:spPr>
          <a:xfrm>
            <a:off x="3858768" y="1352960"/>
            <a:ext cx="64922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96182E"/>
                </a:solidFill>
              </a:rPr>
              <a:t>EN CONCLUSIÓN</a:t>
            </a:r>
          </a:p>
          <a:p>
            <a:pPr algn="ctr"/>
            <a:endParaRPr lang="es-ES" sz="3600" b="1" dirty="0" smtClean="0">
              <a:solidFill>
                <a:srgbClr val="96182E"/>
              </a:solidFill>
            </a:endParaRPr>
          </a:p>
          <a:p>
            <a:pPr algn="ctr"/>
            <a:r>
              <a:rPr lang="es-ES" sz="3600" b="1" dirty="0" smtClean="0">
                <a:solidFill>
                  <a:srgbClr val="34917E"/>
                </a:solidFill>
              </a:rPr>
              <a:t>Las </a:t>
            </a:r>
            <a:r>
              <a:rPr lang="es-ES" sz="3600" b="1" dirty="0">
                <a:solidFill>
                  <a:srgbClr val="34917E"/>
                </a:solidFill>
              </a:rPr>
              <a:t>personas somos como los pianos, tenemos teclas blancas y negras. Ambas necesarias para componer hermosas melodías (Jean </a:t>
            </a:r>
            <a:r>
              <a:rPr lang="es-ES" sz="3600" b="1" dirty="0" err="1">
                <a:solidFill>
                  <a:srgbClr val="34917E"/>
                </a:solidFill>
              </a:rPr>
              <a:t>Cusset</a:t>
            </a:r>
            <a:r>
              <a:rPr lang="es-ES" sz="3600" b="1" dirty="0">
                <a:solidFill>
                  <a:srgbClr val="34917E"/>
                </a:solidFill>
              </a:rPr>
              <a:t>)</a:t>
            </a:r>
            <a:endParaRPr lang="es-MX" sz="36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4374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83CE260F-86F9-494C-B071-6BCAB660F8B8}"/>
              </a:ext>
            </a:extLst>
          </p:cNvPr>
          <p:cNvSpPr/>
          <p:nvPr/>
        </p:nvSpPr>
        <p:spPr>
          <a:xfrm>
            <a:off x="2221992" y="910387"/>
            <a:ext cx="9601200" cy="4855464"/>
          </a:xfrm>
          <a:prstGeom prst="wedgeEllipseCallout">
            <a:avLst>
              <a:gd name="adj1" fmla="val -56459"/>
              <a:gd name="adj2" fmla="val 48600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MX" sz="2800" b="1" dirty="0">
              <a:solidFill>
                <a:srgbClr val="34917E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6C97658-4F5D-4912-A805-4C60B9F35C3D}"/>
              </a:ext>
            </a:extLst>
          </p:cNvPr>
          <p:cNvSpPr txBox="1"/>
          <p:nvPr/>
        </p:nvSpPr>
        <p:spPr>
          <a:xfrm>
            <a:off x="3760470" y="1393936"/>
            <a:ext cx="65242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96182E"/>
                </a:solidFill>
              </a:rPr>
              <a:t>¡APLIQUEMOS LO APRENDIDO!</a:t>
            </a:r>
          </a:p>
          <a:p>
            <a:pPr algn="ctr"/>
            <a:endParaRPr lang="es-ES" sz="2400" b="1" dirty="0" smtClean="0">
              <a:solidFill>
                <a:srgbClr val="96182E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rgbClr val="34917E"/>
                </a:solidFill>
              </a:rPr>
              <a:t>Formemos </a:t>
            </a:r>
            <a:r>
              <a:rPr lang="es-ES" sz="2400" b="1" dirty="0">
                <a:solidFill>
                  <a:srgbClr val="34917E"/>
                </a:solidFill>
              </a:rPr>
              <a:t>equipos con la técnica “Instrumentos musicales”.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34917E"/>
                </a:solidFill>
              </a:rPr>
              <a:t>Propongamos un caso real o simulado de una situación vivida en el programa.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34917E"/>
                </a:solidFill>
              </a:rPr>
              <a:t>¿Cómo la resolverían en un ambiente de responsabilidad y tolerancia.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34917E"/>
                </a:solidFill>
              </a:rPr>
              <a:t>Presentaremos los resultados mediante una representación teatral.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es-ES" sz="2400" b="1" dirty="0">
              <a:solidFill>
                <a:srgbClr val="34917E"/>
              </a:solidFill>
            </a:endParaRPr>
          </a:p>
          <a:p>
            <a:pPr algn="ctr"/>
            <a:endParaRPr lang="es-ES" sz="2400" b="1" dirty="0">
              <a:solidFill>
                <a:srgbClr val="34917E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AA612C1-5A30-40A5-B8CE-087713DC7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2606"/>
            <a:ext cx="1554480" cy="192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8357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C56BBC75-F933-4C6A-8F09-6CA8780FA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991" y="637032"/>
            <a:ext cx="4057650" cy="6096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5DAC0C2-50B4-4B0A-8E5D-664945FA010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69435">
            <a:off x="815720" y="4489704"/>
            <a:ext cx="1845183" cy="17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929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 Club de los Libros Perdidos: 20 frases que pensabas que el Quijote dijo...pero nunca dijo.">
            <a:extLst>
              <a:ext uri="{FF2B5EF4-FFF2-40B4-BE49-F238E27FC236}">
                <a16:creationId xmlns:a16="http://schemas.microsoft.com/office/drawing/2014/main" xmlns="" id="{5A05D4A5-A9A9-43A7-B0C0-8A5339D6B7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26" b="4205"/>
          <a:stretch/>
        </p:blipFill>
        <p:spPr bwMode="auto">
          <a:xfrm>
            <a:off x="838200" y="-3810"/>
            <a:ext cx="992886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BA413C48-D4DD-4501-9567-637859FC92B3}"/>
              </a:ext>
            </a:extLst>
          </p:cNvPr>
          <p:cNvSpPr txBox="1"/>
          <p:nvPr/>
        </p:nvSpPr>
        <p:spPr>
          <a:xfrm>
            <a:off x="1956816" y="4791456"/>
            <a:ext cx="8101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600" dirty="0" smtClean="0">
                <a:solidFill>
                  <a:schemeClr val="bg1"/>
                </a:solidFill>
              </a:rPr>
              <a:t>COMIDA</a:t>
            </a:r>
            <a:endParaRPr lang="es-MX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3902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83CE260F-86F9-494C-B071-6BCAB660F8B8}"/>
              </a:ext>
            </a:extLst>
          </p:cNvPr>
          <p:cNvSpPr/>
          <p:nvPr/>
        </p:nvSpPr>
        <p:spPr>
          <a:xfrm>
            <a:off x="1554480" y="1001268"/>
            <a:ext cx="9902952" cy="5756148"/>
          </a:xfrm>
          <a:prstGeom prst="wedgeEllipseCallout">
            <a:avLst>
              <a:gd name="adj1" fmla="val -48634"/>
              <a:gd name="adj2" fmla="val 29696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MX" sz="2800" b="1" dirty="0">
              <a:solidFill>
                <a:srgbClr val="34917E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6C97658-4F5D-4912-A805-4C60B9F35C3D}"/>
              </a:ext>
            </a:extLst>
          </p:cNvPr>
          <p:cNvSpPr txBox="1"/>
          <p:nvPr/>
        </p:nvSpPr>
        <p:spPr>
          <a:xfrm>
            <a:off x="2734056" y="1986516"/>
            <a:ext cx="79827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34917E"/>
                </a:solidFill>
              </a:rPr>
              <a:t>¡Les invito a realizar el siguiente ejercicio hablando de ranas!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34917E"/>
                </a:solidFill>
              </a:rPr>
              <a:t>Hagamos tres filas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34917E"/>
                </a:solidFill>
              </a:rPr>
              <a:t>Cuando se diga ¡Oh, viejo estanque! aparece la rana, darán un paso al frente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34917E"/>
                </a:solidFill>
              </a:rPr>
              <a:t>Cuando se diga ¡Oh, viejo estanque! </a:t>
            </a:r>
            <a:r>
              <a:rPr lang="es-MX" sz="2400" b="1" dirty="0" smtClean="0">
                <a:solidFill>
                  <a:srgbClr val="34917E"/>
                </a:solidFill>
              </a:rPr>
              <a:t>desaparece </a:t>
            </a:r>
            <a:r>
              <a:rPr lang="es-MX" sz="2400" b="1" dirty="0">
                <a:solidFill>
                  <a:srgbClr val="34917E"/>
                </a:solidFill>
              </a:rPr>
              <a:t>la rana, darán un paso atrás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34917E"/>
                </a:solidFill>
              </a:rPr>
              <a:t>Cuando se diga ¡Oh, viejo estanque! </a:t>
            </a:r>
            <a:r>
              <a:rPr lang="es-MX" sz="2400" b="1" dirty="0">
                <a:solidFill>
                  <a:srgbClr val="34917E"/>
                </a:solidFill>
              </a:rPr>
              <a:t>a</a:t>
            </a:r>
            <a:r>
              <a:rPr lang="es-MX" sz="2400" b="1" dirty="0" smtClean="0">
                <a:solidFill>
                  <a:srgbClr val="34917E"/>
                </a:solidFill>
              </a:rPr>
              <a:t>parece </a:t>
            </a:r>
            <a:r>
              <a:rPr lang="es-MX" sz="2400" b="1" dirty="0">
                <a:solidFill>
                  <a:srgbClr val="34917E"/>
                </a:solidFill>
              </a:rPr>
              <a:t>el sapo, darán un paso a la derecha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34917E"/>
                </a:solidFill>
              </a:rPr>
              <a:t>Cuando se diga ¡Oh, viejo estanque! </a:t>
            </a:r>
            <a:r>
              <a:rPr lang="es-MX" sz="2400" b="1" dirty="0" smtClean="0">
                <a:solidFill>
                  <a:srgbClr val="34917E"/>
                </a:solidFill>
              </a:rPr>
              <a:t>desaparece </a:t>
            </a:r>
            <a:r>
              <a:rPr lang="es-MX" sz="2400" b="1" dirty="0">
                <a:solidFill>
                  <a:srgbClr val="34917E"/>
                </a:solidFill>
              </a:rPr>
              <a:t>el sapo, darán un paso a la izquierda.</a:t>
            </a:r>
            <a:endParaRPr lang="es-ES" sz="2400" b="1" dirty="0">
              <a:solidFill>
                <a:srgbClr val="34917E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AA612C1-5A30-40A5-B8CE-087713DC7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2606"/>
            <a:ext cx="1554480" cy="192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64037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ban Barrenetxea pone su firma, en Alfaguara ClÃ¡sicos, en el libro por excelencia de la literatura espaÃ±ola adaptado para jÃ³venes.">
            <a:extLst>
              <a:ext uri="{FF2B5EF4-FFF2-40B4-BE49-F238E27FC236}">
                <a16:creationId xmlns:a16="http://schemas.microsoft.com/office/drawing/2014/main" xmlns="" id="{C4025AEC-CFC6-47DE-BFED-28BD5E4C3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36" y="993368"/>
            <a:ext cx="3235778" cy="556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756DAD15-57E1-4F8E-86FA-34DF5B03AABA}"/>
              </a:ext>
            </a:extLst>
          </p:cNvPr>
          <p:cNvSpPr txBox="1"/>
          <p:nvPr/>
        </p:nvSpPr>
        <p:spPr>
          <a:xfrm>
            <a:off x="4103914" y="3429000"/>
            <a:ext cx="76369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b="1" dirty="0">
                <a:solidFill>
                  <a:srgbClr val="34917E"/>
                </a:solidFill>
              </a:rPr>
              <a:t>Tema 6</a:t>
            </a:r>
          </a:p>
          <a:p>
            <a:pPr algn="ctr"/>
            <a:r>
              <a:rPr lang="es-MX" sz="6000" b="1" dirty="0">
                <a:solidFill>
                  <a:srgbClr val="34917E"/>
                </a:solidFill>
              </a:rPr>
              <a:t>Administrar el tiempo</a:t>
            </a:r>
          </a:p>
        </p:txBody>
      </p:sp>
      <p:sp>
        <p:nvSpPr>
          <p:cNvPr id="3" name="Bocadillo nube: nube 2">
            <a:extLst>
              <a:ext uri="{FF2B5EF4-FFF2-40B4-BE49-F238E27FC236}">
                <a16:creationId xmlns:a16="http://schemas.microsoft.com/office/drawing/2014/main" xmlns="" id="{98667E80-301E-4DB9-BB72-C2F828EEE6E6}"/>
              </a:ext>
            </a:extLst>
          </p:cNvPr>
          <p:cNvSpPr/>
          <p:nvPr/>
        </p:nvSpPr>
        <p:spPr>
          <a:xfrm>
            <a:off x="4746170" y="345934"/>
            <a:ext cx="5225144" cy="2329543"/>
          </a:xfrm>
          <a:prstGeom prst="cloudCallout">
            <a:avLst>
              <a:gd name="adj1" fmla="val -86459"/>
              <a:gd name="adj2" fmla="val 4646"/>
            </a:avLst>
          </a:prstGeom>
          <a:ln w="28575">
            <a:solidFill>
              <a:srgbClr val="34917E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rgbClr val="C00000"/>
                </a:solidFill>
              </a:rPr>
              <a:t>¡Cada uno es artífice de su propia aventura! (Cervantes)</a:t>
            </a:r>
            <a:endParaRPr lang="es-MX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6543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D8F04B43-8C2C-4DE7-91E4-1F036F056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04120" y="4299742"/>
            <a:ext cx="2011680" cy="2485506"/>
          </a:xfrm>
          <a:prstGeom prst="rect">
            <a:avLst/>
          </a:prstGeom>
        </p:spPr>
      </p:pic>
      <p:sp>
        <p:nvSpPr>
          <p:cNvPr id="3" name="Bocadillo: rectángulo 2">
            <a:extLst>
              <a:ext uri="{FF2B5EF4-FFF2-40B4-BE49-F238E27FC236}">
                <a16:creationId xmlns:a16="http://schemas.microsoft.com/office/drawing/2014/main" xmlns="" id="{4D429A07-60F6-440C-AC42-78693D7F8369}"/>
              </a:ext>
            </a:extLst>
          </p:cNvPr>
          <p:cNvSpPr/>
          <p:nvPr/>
        </p:nvSpPr>
        <p:spPr>
          <a:xfrm>
            <a:off x="1097280" y="1161288"/>
            <a:ext cx="7799832" cy="4965192"/>
          </a:xfrm>
          <a:prstGeom prst="wedgeRectCallout">
            <a:avLst>
              <a:gd name="adj1" fmla="val 66257"/>
              <a:gd name="adj2" fmla="val 3998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MX" sz="3600" dirty="0"/>
              <a:t>Existe una diferencia entre preocuparse y ocuparse.</a:t>
            </a:r>
          </a:p>
          <a:p>
            <a:pPr algn="just"/>
            <a:r>
              <a:rPr lang="es-MX" sz="3600" dirty="0" smtClean="0"/>
              <a:t>Preocuparse, </a:t>
            </a:r>
            <a:r>
              <a:rPr lang="es-MX" sz="3600" dirty="0"/>
              <a:t>es pensar en lo pendiente, en lo que se tiene que hacer.</a:t>
            </a:r>
          </a:p>
          <a:p>
            <a:pPr algn="just"/>
            <a:endParaRPr lang="es-MX" sz="3600" dirty="0"/>
          </a:p>
          <a:p>
            <a:pPr algn="just"/>
            <a:r>
              <a:rPr lang="es-MX" sz="3600" dirty="0" smtClean="0"/>
              <a:t>Ocuparse, es </a:t>
            </a:r>
            <a:r>
              <a:rPr lang="es-MX" sz="3600" dirty="0"/>
              <a:t>realizar las actividades pendientes. Poner manos a la obra</a:t>
            </a:r>
          </a:p>
        </p:txBody>
      </p:sp>
    </p:spTree>
    <p:extLst>
      <p:ext uri="{BB962C8B-B14F-4D97-AF65-F5344CB8AC3E}">
        <p14:creationId xmlns:p14="http://schemas.microsoft.com/office/powerpoint/2010/main" val="36843380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D8F04B43-8C2C-4DE7-91E4-1F036F056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04120" y="4299742"/>
            <a:ext cx="2011680" cy="2485506"/>
          </a:xfrm>
          <a:prstGeom prst="rect">
            <a:avLst/>
          </a:prstGeom>
        </p:spPr>
      </p:pic>
      <p:sp>
        <p:nvSpPr>
          <p:cNvPr id="3" name="Bocadillo: rectángulo 2">
            <a:extLst>
              <a:ext uri="{FF2B5EF4-FFF2-40B4-BE49-F238E27FC236}">
                <a16:creationId xmlns:a16="http://schemas.microsoft.com/office/drawing/2014/main" xmlns="" id="{4D429A07-60F6-440C-AC42-78693D7F8369}"/>
              </a:ext>
            </a:extLst>
          </p:cNvPr>
          <p:cNvSpPr/>
          <p:nvPr/>
        </p:nvSpPr>
        <p:spPr>
          <a:xfrm>
            <a:off x="1097280" y="1161288"/>
            <a:ext cx="7799832" cy="4965192"/>
          </a:xfrm>
          <a:prstGeom prst="wedgeRectCallout">
            <a:avLst>
              <a:gd name="adj1" fmla="val 66257"/>
              <a:gd name="adj2" fmla="val 3998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MX" sz="3600" dirty="0"/>
              <a:t>Preocuparse es igual a dejar la piedra en el zapato que </a:t>
            </a:r>
            <a:r>
              <a:rPr lang="es-MX" sz="3600" dirty="0" smtClean="0"/>
              <a:t>lastima</a:t>
            </a:r>
            <a:r>
              <a:rPr lang="es-MX" sz="3600" dirty="0"/>
              <a:t>, pero no la tiramos. Sigue molestando, sigue molestando…no avanzamos.</a:t>
            </a:r>
          </a:p>
          <a:p>
            <a:pPr algn="just"/>
            <a:endParaRPr lang="es-MX" sz="3600" dirty="0"/>
          </a:p>
          <a:p>
            <a:pPr algn="just"/>
            <a:r>
              <a:rPr lang="es-MX" sz="3600" dirty="0"/>
              <a:t>Ocuparse es decirse a sacar la piedra del zapato, para avanzar. </a:t>
            </a:r>
          </a:p>
        </p:txBody>
      </p:sp>
    </p:spTree>
    <p:extLst>
      <p:ext uri="{BB962C8B-B14F-4D97-AF65-F5344CB8AC3E}">
        <p14:creationId xmlns:p14="http://schemas.microsoft.com/office/powerpoint/2010/main" val="50360469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D8F04B43-8C2C-4DE7-91E4-1F036F056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04120" y="4299742"/>
            <a:ext cx="2011680" cy="2485506"/>
          </a:xfrm>
          <a:prstGeom prst="rect">
            <a:avLst/>
          </a:prstGeom>
        </p:spPr>
      </p:pic>
      <p:sp>
        <p:nvSpPr>
          <p:cNvPr id="3" name="Bocadillo: rectángulo 2">
            <a:extLst>
              <a:ext uri="{FF2B5EF4-FFF2-40B4-BE49-F238E27FC236}">
                <a16:creationId xmlns:a16="http://schemas.microsoft.com/office/drawing/2014/main" xmlns="" id="{4D429A07-60F6-440C-AC42-78693D7F8369}"/>
              </a:ext>
            </a:extLst>
          </p:cNvPr>
          <p:cNvSpPr/>
          <p:nvPr/>
        </p:nvSpPr>
        <p:spPr>
          <a:xfrm>
            <a:off x="836022" y="1491343"/>
            <a:ext cx="7799832" cy="4156166"/>
          </a:xfrm>
          <a:prstGeom prst="wedgeRectCallout">
            <a:avLst>
              <a:gd name="adj1" fmla="val 66257"/>
              <a:gd name="adj2" fmla="val 39985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3600" dirty="0"/>
              <a:t>¡Hablando de piedras en el zapato!</a:t>
            </a:r>
          </a:p>
          <a:p>
            <a:pPr algn="ctr"/>
            <a:r>
              <a:rPr lang="es-MX" sz="3600" dirty="0"/>
              <a:t>Vamos el video del </a:t>
            </a:r>
            <a:r>
              <a:rPr lang="es-ES" sz="3600" b="1" dirty="0"/>
              <a:t>Cuadrante de Eisenhower, quién propone un estrategia para organizar el tiempo/actividades.</a:t>
            </a:r>
          </a:p>
          <a:p>
            <a:pPr algn="ctr"/>
            <a:r>
              <a:rPr lang="es-ES" sz="3600" b="1" dirty="0"/>
              <a:t>Haremos pausas para completar el ejercicio.</a:t>
            </a:r>
            <a:endParaRPr lang="es-MX" sz="3600" b="1" dirty="0"/>
          </a:p>
        </p:txBody>
      </p:sp>
    </p:spTree>
    <p:extLst>
      <p:ext uri="{BB962C8B-B14F-4D97-AF65-F5344CB8AC3E}">
        <p14:creationId xmlns:p14="http://schemas.microsoft.com/office/powerpoint/2010/main" val="39264122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28800" y="2880360"/>
            <a:ext cx="94042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dirty="0" smtClean="0"/>
              <a:t>VIDEO CUADRANTE DE EISENHOWER</a:t>
            </a:r>
            <a:endParaRPr lang="es-MX" sz="4800" dirty="0"/>
          </a:p>
        </p:txBody>
      </p:sp>
    </p:spTree>
    <p:extLst>
      <p:ext uri="{BB962C8B-B14F-4D97-AF65-F5344CB8AC3E}">
        <p14:creationId xmlns:p14="http://schemas.microsoft.com/office/powerpoint/2010/main" val="2338758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D8F04B43-8C2C-4DE7-91E4-1F036F056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04120" y="4299742"/>
            <a:ext cx="2011680" cy="2485506"/>
          </a:xfrm>
          <a:prstGeom prst="rect">
            <a:avLst/>
          </a:prstGeom>
        </p:spPr>
      </p:pic>
      <p:sp>
        <p:nvSpPr>
          <p:cNvPr id="3" name="Bocadillo: rectángulo 2">
            <a:extLst>
              <a:ext uri="{FF2B5EF4-FFF2-40B4-BE49-F238E27FC236}">
                <a16:creationId xmlns:a16="http://schemas.microsoft.com/office/drawing/2014/main" xmlns="" id="{4D429A07-60F6-440C-AC42-78693D7F8369}"/>
              </a:ext>
            </a:extLst>
          </p:cNvPr>
          <p:cNvSpPr/>
          <p:nvPr/>
        </p:nvSpPr>
        <p:spPr>
          <a:xfrm>
            <a:off x="1142999" y="1382486"/>
            <a:ext cx="8349343" cy="3200285"/>
          </a:xfrm>
          <a:prstGeom prst="wedgeRectCallout">
            <a:avLst>
              <a:gd name="adj1" fmla="val 57710"/>
              <a:gd name="adj2" fmla="val 80936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4400" b="1" dirty="0"/>
              <a:t>Lo primero es clasificar las actividades en urgentes, importantes, no urgentes, no importantes</a:t>
            </a:r>
          </a:p>
        </p:txBody>
      </p:sp>
    </p:spTree>
    <p:extLst>
      <p:ext uri="{BB962C8B-B14F-4D97-AF65-F5344CB8AC3E}">
        <p14:creationId xmlns:p14="http://schemas.microsoft.com/office/powerpoint/2010/main" val="320978000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FA2D627A-DE9C-4370-A74A-3DAAA39A809C}"/>
              </a:ext>
            </a:extLst>
          </p:cNvPr>
          <p:cNvSpPr txBox="1"/>
          <p:nvPr/>
        </p:nvSpPr>
        <p:spPr>
          <a:xfrm>
            <a:off x="2541815" y="620487"/>
            <a:ext cx="7108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rgbClr val="96182E"/>
                </a:solidFill>
              </a:rPr>
              <a:t>La matriz del tiempo de Eisenhower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D45F7A6-56FF-4CFC-B9D5-2D6860539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626" y="1798175"/>
            <a:ext cx="7842747" cy="443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673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D8F04B43-8C2C-4DE7-91E4-1F036F056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04120" y="4299742"/>
            <a:ext cx="2011680" cy="2485506"/>
          </a:xfrm>
          <a:prstGeom prst="rect">
            <a:avLst/>
          </a:prstGeom>
        </p:spPr>
      </p:pic>
      <p:sp>
        <p:nvSpPr>
          <p:cNvPr id="3" name="Bocadillo: rectángulo 2">
            <a:extLst>
              <a:ext uri="{FF2B5EF4-FFF2-40B4-BE49-F238E27FC236}">
                <a16:creationId xmlns:a16="http://schemas.microsoft.com/office/drawing/2014/main" xmlns="" id="{4D429A07-60F6-440C-AC42-78693D7F8369}"/>
              </a:ext>
            </a:extLst>
          </p:cNvPr>
          <p:cNvSpPr/>
          <p:nvPr/>
        </p:nvSpPr>
        <p:spPr>
          <a:xfrm>
            <a:off x="1142999" y="1382486"/>
            <a:ext cx="8349343" cy="3200285"/>
          </a:xfrm>
          <a:prstGeom prst="wedgeRectCallout">
            <a:avLst>
              <a:gd name="adj1" fmla="val 57710"/>
              <a:gd name="adj2" fmla="val 80936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4400" b="1" dirty="0"/>
              <a:t>¿Quién comparte sus resultados?</a:t>
            </a:r>
          </a:p>
          <a:p>
            <a:pPr algn="ctr"/>
            <a:r>
              <a:rPr lang="es-MX" sz="4400" b="1" dirty="0"/>
              <a:t>¿Piensan que es de utilidad?</a:t>
            </a:r>
          </a:p>
        </p:txBody>
      </p:sp>
    </p:spTree>
    <p:extLst>
      <p:ext uri="{BB962C8B-B14F-4D97-AF65-F5344CB8AC3E}">
        <p14:creationId xmlns:p14="http://schemas.microsoft.com/office/powerpoint/2010/main" val="37015544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ban Barrenetxea pone su firma, en Alfaguara ClÃ¡sicos, en el libro por excelencia de la literatura espaÃ±ola adaptado para jÃ³venes.">
            <a:extLst>
              <a:ext uri="{FF2B5EF4-FFF2-40B4-BE49-F238E27FC236}">
                <a16:creationId xmlns:a16="http://schemas.microsoft.com/office/drawing/2014/main" xmlns="" id="{C4025AEC-CFC6-47DE-BFED-28BD5E4C3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07" y="993368"/>
            <a:ext cx="3235778" cy="556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756DAD15-57E1-4F8E-86FA-34DF5B03AABA}"/>
              </a:ext>
            </a:extLst>
          </p:cNvPr>
          <p:cNvSpPr txBox="1"/>
          <p:nvPr/>
        </p:nvSpPr>
        <p:spPr>
          <a:xfrm>
            <a:off x="3548742" y="2917372"/>
            <a:ext cx="76369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b="1" dirty="0">
                <a:solidFill>
                  <a:srgbClr val="34917E"/>
                </a:solidFill>
              </a:rPr>
              <a:t>Tema 7</a:t>
            </a:r>
          </a:p>
          <a:p>
            <a:pPr algn="ctr"/>
            <a:r>
              <a:rPr lang="es-MX" sz="6000" b="1" dirty="0">
                <a:solidFill>
                  <a:srgbClr val="34917E"/>
                </a:solidFill>
              </a:rPr>
              <a:t>Evaluación del desempeño</a:t>
            </a:r>
          </a:p>
        </p:txBody>
      </p:sp>
      <p:sp>
        <p:nvSpPr>
          <p:cNvPr id="3" name="Bocadillo nube: nube 2">
            <a:extLst>
              <a:ext uri="{FF2B5EF4-FFF2-40B4-BE49-F238E27FC236}">
                <a16:creationId xmlns:a16="http://schemas.microsoft.com/office/drawing/2014/main" xmlns="" id="{98667E80-301E-4DB9-BB72-C2F828EEE6E6}"/>
              </a:ext>
            </a:extLst>
          </p:cNvPr>
          <p:cNvSpPr/>
          <p:nvPr/>
        </p:nvSpPr>
        <p:spPr>
          <a:xfrm>
            <a:off x="4103914" y="345934"/>
            <a:ext cx="5225144" cy="2329543"/>
          </a:xfrm>
          <a:prstGeom prst="cloudCallout">
            <a:avLst>
              <a:gd name="adj1" fmla="val -86459"/>
              <a:gd name="adj2" fmla="val 4646"/>
            </a:avLst>
          </a:prstGeom>
          <a:ln w="28575">
            <a:solidFill>
              <a:srgbClr val="34917E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rgbClr val="C00000"/>
                </a:solidFill>
              </a:rPr>
              <a:t>¡Cada uno es artífice de su propia aventura! (Cervantes)</a:t>
            </a:r>
            <a:endParaRPr lang="es-MX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5856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0CC52D2-4FB2-4738-925E-E8AC23AFB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2275"/>
            <a:ext cx="2371725" cy="3895725"/>
          </a:xfrm>
          <a:prstGeom prst="rect">
            <a:avLst/>
          </a:prstGeom>
        </p:spPr>
      </p:pic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83CE260F-86F9-494C-B071-6BCAB660F8B8}"/>
              </a:ext>
            </a:extLst>
          </p:cNvPr>
          <p:cNvSpPr/>
          <p:nvPr/>
        </p:nvSpPr>
        <p:spPr>
          <a:xfrm>
            <a:off x="3191256" y="910387"/>
            <a:ext cx="6605887" cy="5697242"/>
          </a:xfrm>
          <a:prstGeom prst="wedgeEllipseCallout">
            <a:avLst>
              <a:gd name="adj1" fmla="val -63334"/>
              <a:gd name="adj2" fmla="val 13694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MX" sz="2800" b="1" dirty="0">
              <a:solidFill>
                <a:srgbClr val="34917E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6C97658-4F5D-4912-A805-4C60B9F35C3D}"/>
              </a:ext>
            </a:extLst>
          </p:cNvPr>
          <p:cNvSpPr txBox="1"/>
          <p:nvPr/>
        </p:nvSpPr>
        <p:spPr>
          <a:xfrm>
            <a:off x="3954997" y="1743071"/>
            <a:ext cx="507840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34917E"/>
                </a:solidFill>
              </a:rPr>
              <a:t>Evaluación de desempeño</a:t>
            </a:r>
          </a:p>
          <a:p>
            <a:pPr algn="just"/>
            <a:endParaRPr lang="es-ES" sz="2800" b="1" dirty="0">
              <a:solidFill>
                <a:srgbClr val="34917E"/>
              </a:solidFill>
            </a:endParaRPr>
          </a:p>
          <a:p>
            <a:pPr algn="just"/>
            <a:r>
              <a:rPr lang="es-ES" sz="2800" b="1" dirty="0">
                <a:solidFill>
                  <a:srgbClr val="34917E"/>
                </a:solidFill>
              </a:rPr>
              <a:t>¡Leamos el texto de evaluación de desempeño! En este documento descubriremos qué, cómo, dónde, cuándo, con qué evaluar.</a:t>
            </a:r>
          </a:p>
          <a:p>
            <a:pPr algn="just"/>
            <a:r>
              <a:rPr lang="es-ES" sz="2800" b="1" dirty="0">
                <a:solidFill>
                  <a:srgbClr val="34917E"/>
                </a:solidFill>
              </a:rPr>
              <a:t>Al finalizar diseñaremos un instrumento de evaluación. </a:t>
            </a:r>
            <a:endParaRPr lang="es-MX" sz="28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91455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81EFEB46-9CFB-49D2-BE44-76191FD45ABC}"/>
              </a:ext>
            </a:extLst>
          </p:cNvPr>
          <p:cNvSpPr txBox="1"/>
          <p:nvPr/>
        </p:nvSpPr>
        <p:spPr>
          <a:xfrm>
            <a:off x="2307771" y="1484842"/>
            <a:ext cx="7413172" cy="769441"/>
          </a:xfrm>
          <a:prstGeom prst="rect">
            <a:avLst/>
          </a:prstGeom>
          <a:gradFill>
            <a:gsLst>
              <a:gs pos="0">
                <a:schemeClr val="lt1">
                  <a:tint val="93000"/>
                  <a:satMod val="150000"/>
                  <a:shade val="98000"/>
                  <a:alpha val="0"/>
                  <a:lumMod val="0"/>
                  <a:lumOff val="100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 w="57150" cmpd="dbl">
            <a:solidFill>
              <a:srgbClr val="F8911D">
                <a:alpha val="0"/>
              </a:srgbClr>
            </a:solidFill>
            <a:prstDash val="solid"/>
            <a:bevel/>
          </a:ln>
          <a:effectLst>
            <a:outerShdw blurRad="685800" dir="6000000" sx="109000" sy="109000" algn="ctr" rotWithShape="0">
              <a:srgbClr val="F8911D"/>
            </a:outerShdw>
            <a:softEdge rad="31750"/>
          </a:effectLst>
        </p:spPr>
        <p:style>
          <a:lnRef idx="2">
            <a:schemeClr val="accent2"/>
          </a:lnRef>
          <a:fillRef idx="1003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rgbClr val="97172E"/>
                </a:solidFill>
              </a:rPr>
              <a:t>Instrumentos de </a:t>
            </a:r>
            <a:r>
              <a:rPr lang="es-MX" sz="4400" b="1" dirty="0" smtClean="0">
                <a:solidFill>
                  <a:srgbClr val="97172E"/>
                </a:solidFill>
              </a:rPr>
              <a:t>evaluación</a:t>
            </a:r>
            <a:endParaRPr lang="es-MX" b="1" dirty="0">
              <a:solidFill>
                <a:srgbClr val="97172E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BF7F841-98E6-41F8-98C4-485FB94A8368}"/>
              </a:ext>
            </a:extLst>
          </p:cNvPr>
          <p:cNvSpPr txBox="1"/>
          <p:nvPr/>
        </p:nvSpPr>
        <p:spPr>
          <a:xfrm>
            <a:off x="816428" y="3825269"/>
            <a:ext cx="105591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/>
              <a:t>El evaluador (Tutor) y el evaluado (Becario) tendrán claro qué conocimientos, qué habilidades y qué actitudes deberá demostrar para emitir un juicio de valor y la retroalimentación</a:t>
            </a:r>
          </a:p>
        </p:txBody>
      </p:sp>
    </p:spTree>
    <p:extLst>
      <p:ext uri="{BB962C8B-B14F-4D97-AF65-F5344CB8AC3E}">
        <p14:creationId xmlns:p14="http://schemas.microsoft.com/office/powerpoint/2010/main" val="214639959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C3B62F2-EE29-44CF-BC80-5308F229A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543" y="152400"/>
            <a:ext cx="7472233" cy="660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6103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6D4BD194-675F-4748-8D00-8F870BF3E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543" y="276110"/>
            <a:ext cx="5583480" cy="630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638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0CC52D2-4FB2-4738-925E-E8AC23AFB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2275"/>
            <a:ext cx="2371725" cy="3895725"/>
          </a:xfrm>
          <a:prstGeom prst="rect">
            <a:avLst/>
          </a:prstGeom>
        </p:spPr>
      </p:pic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83CE260F-86F9-494C-B071-6BCAB660F8B8}"/>
              </a:ext>
            </a:extLst>
          </p:cNvPr>
          <p:cNvSpPr/>
          <p:nvPr/>
        </p:nvSpPr>
        <p:spPr>
          <a:xfrm>
            <a:off x="3191254" y="888615"/>
            <a:ext cx="6605887" cy="5697242"/>
          </a:xfrm>
          <a:prstGeom prst="wedgeEllipseCallout">
            <a:avLst>
              <a:gd name="adj1" fmla="val -63334"/>
              <a:gd name="adj2" fmla="val 13694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MX" sz="2800" b="1" dirty="0">
              <a:solidFill>
                <a:srgbClr val="34917E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6C97658-4F5D-4912-A805-4C60B9F35C3D}"/>
              </a:ext>
            </a:extLst>
          </p:cNvPr>
          <p:cNvSpPr txBox="1"/>
          <p:nvPr/>
        </p:nvSpPr>
        <p:spPr>
          <a:xfrm>
            <a:off x="3954997" y="1743071"/>
            <a:ext cx="507840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>
                <a:solidFill>
                  <a:srgbClr val="34917E"/>
                </a:solidFill>
              </a:rPr>
              <a:t>¿Quién expone su propuesta?</a:t>
            </a:r>
            <a:endParaRPr lang="es-MX" sz="66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08517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0CC52D2-4FB2-4738-925E-E8AC23AFB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2275"/>
            <a:ext cx="2371725" cy="3895725"/>
          </a:xfrm>
          <a:prstGeom prst="rect">
            <a:avLst/>
          </a:prstGeom>
        </p:spPr>
      </p:pic>
      <p:sp>
        <p:nvSpPr>
          <p:cNvPr id="3" name="Bocadillo: ovalado 2">
            <a:extLst>
              <a:ext uri="{FF2B5EF4-FFF2-40B4-BE49-F238E27FC236}">
                <a16:creationId xmlns:a16="http://schemas.microsoft.com/office/drawing/2014/main" xmlns="" id="{83CE260F-86F9-494C-B071-6BCAB660F8B8}"/>
              </a:ext>
            </a:extLst>
          </p:cNvPr>
          <p:cNvSpPr/>
          <p:nvPr/>
        </p:nvSpPr>
        <p:spPr>
          <a:xfrm>
            <a:off x="3191253" y="888615"/>
            <a:ext cx="8674175" cy="5697242"/>
          </a:xfrm>
          <a:prstGeom prst="wedgeEllipseCallout">
            <a:avLst>
              <a:gd name="adj1" fmla="val -63334"/>
              <a:gd name="adj2" fmla="val 13694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MX" sz="2800" b="1" dirty="0">
              <a:solidFill>
                <a:srgbClr val="34917E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6C97658-4F5D-4912-A805-4C60B9F35C3D}"/>
              </a:ext>
            </a:extLst>
          </p:cNvPr>
          <p:cNvSpPr txBox="1"/>
          <p:nvPr/>
        </p:nvSpPr>
        <p:spPr>
          <a:xfrm>
            <a:off x="3796280" y="1998298"/>
            <a:ext cx="746411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34917E"/>
                </a:solidFill>
              </a:rPr>
              <a:t>¡Hablando de evaluación, es tiempo de evaluar el taller y </a:t>
            </a:r>
            <a:r>
              <a:rPr lang="es-ES" sz="4400" b="1" dirty="0" smtClean="0">
                <a:solidFill>
                  <a:srgbClr val="34917E"/>
                </a:solidFill>
              </a:rPr>
              <a:t>al </a:t>
            </a:r>
            <a:r>
              <a:rPr lang="es-ES" sz="4400" b="1" dirty="0" err="1" smtClean="0">
                <a:solidFill>
                  <a:srgbClr val="34917E"/>
                </a:solidFill>
              </a:rPr>
              <a:t>tallerista</a:t>
            </a:r>
            <a:r>
              <a:rPr lang="es-ES" sz="4400" b="1" dirty="0">
                <a:solidFill>
                  <a:srgbClr val="34917E"/>
                </a:solidFill>
              </a:rPr>
              <a:t>!</a:t>
            </a:r>
          </a:p>
          <a:p>
            <a:pPr algn="ctr"/>
            <a:r>
              <a:rPr lang="es-ES" sz="4400" b="1" dirty="0">
                <a:solidFill>
                  <a:srgbClr val="34917E"/>
                </a:solidFill>
              </a:rPr>
              <a:t>Solicitamos de sus comentarios para mejorar.</a:t>
            </a:r>
            <a:endParaRPr lang="es-MX" sz="40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2146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7" y="3682987"/>
            <a:ext cx="2304762" cy="284761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78028" y="2554563"/>
            <a:ext cx="2371725" cy="3895725"/>
          </a:xfrm>
          <a:prstGeom prst="rect">
            <a:avLst/>
          </a:prstGeom>
        </p:spPr>
      </p:pic>
      <p:sp>
        <p:nvSpPr>
          <p:cNvPr id="4" name="Llamada ovalada 3"/>
          <p:cNvSpPr/>
          <p:nvPr/>
        </p:nvSpPr>
        <p:spPr>
          <a:xfrm>
            <a:off x="2245770" y="956345"/>
            <a:ext cx="6321287" cy="4257912"/>
          </a:xfrm>
          <a:prstGeom prst="wedgeEllipseCallout">
            <a:avLst>
              <a:gd name="adj1" fmla="val 66905"/>
              <a:gd name="adj2" fmla="val 21825"/>
            </a:avLst>
          </a:prstGeom>
          <a:ln>
            <a:solidFill>
              <a:srgbClr val="0765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MX" sz="2800" dirty="0"/>
              <a:t>Formemos un círculo, ahora pensemos en  los mejores y peores momentos del taller, ¿Quién quiere compartir?</a:t>
            </a:r>
          </a:p>
          <a:p>
            <a:pPr algn="just"/>
            <a:r>
              <a:rPr lang="es-MX" sz="2800" dirty="0"/>
              <a:t>Lo importante es recordar hechos no personas.</a:t>
            </a:r>
            <a:endParaRPr lang="es-MX" sz="4400" b="1" dirty="0">
              <a:solidFill>
                <a:srgbClr val="3491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81326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ban Barrenetxea pone su firma, en Alfaguara ClÃ¡sicos, en el libro por excelencia de la literatura espaÃ±ola adaptado para jÃ³venes.">
            <a:extLst>
              <a:ext uri="{FF2B5EF4-FFF2-40B4-BE49-F238E27FC236}">
                <a16:creationId xmlns:a16="http://schemas.microsoft.com/office/drawing/2014/main" xmlns="" id="{C4025AEC-CFC6-47DE-BFED-28BD5E4C3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36" y="993368"/>
            <a:ext cx="3235778" cy="556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756DAD15-57E1-4F8E-86FA-34DF5B03AABA}"/>
              </a:ext>
            </a:extLst>
          </p:cNvPr>
          <p:cNvSpPr txBox="1"/>
          <p:nvPr/>
        </p:nvSpPr>
        <p:spPr>
          <a:xfrm>
            <a:off x="4626430" y="3429000"/>
            <a:ext cx="62266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b="1" dirty="0">
                <a:solidFill>
                  <a:srgbClr val="34917E"/>
                </a:solidFill>
              </a:rPr>
              <a:t>Cierre de la primera sesión de seguimiento</a:t>
            </a:r>
          </a:p>
        </p:txBody>
      </p:sp>
      <p:sp>
        <p:nvSpPr>
          <p:cNvPr id="3" name="Bocadillo nube: nube 2">
            <a:extLst>
              <a:ext uri="{FF2B5EF4-FFF2-40B4-BE49-F238E27FC236}">
                <a16:creationId xmlns:a16="http://schemas.microsoft.com/office/drawing/2014/main" xmlns="" id="{98667E80-301E-4DB9-BB72-C2F828EEE6E6}"/>
              </a:ext>
            </a:extLst>
          </p:cNvPr>
          <p:cNvSpPr/>
          <p:nvPr/>
        </p:nvSpPr>
        <p:spPr>
          <a:xfrm>
            <a:off x="4746170" y="345934"/>
            <a:ext cx="5225144" cy="2329543"/>
          </a:xfrm>
          <a:prstGeom prst="cloudCallout">
            <a:avLst>
              <a:gd name="adj1" fmla="val -94509"/>
              <a:gd name="adj2" fmla="val -849"/>
            </a:avLst>
          </a:prstGeom>
          <a:ln w="28575">
            <a:solidFill>
              <a:srgbClr val="34917E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rgbClr val="C00000"/>
                </a:solidFill>
              </a:rPr>
              <a:t>¡Cada uno es artífice de su propia aventura! (Cervantes)</a:t>
            </a:r>
            <a:endParaRPr lang="es-MX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75363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5616929" y="2495725"/>
            <a:ext cx="557867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600" b="1" dirty="0">
                <a:solidFill>
                  <a:srgbClr val="086608"/>
                </a:solidFill>
              </a:rPr>
              <a:t>Muchas gracias por su atención</a:t>
            </a:r>
            <a:endParaRPr lang="es-MX" sz="6600" b="1" dirty="0">
              <a:solidFill>
                <a:srgbClr val="086608"/>
              </a:solidFill>
            </a:endParaRPr>
          </a:p>
        </p:txBody>
      </p:sp>
      <p:pic>
        <p:nvPicPr>
          <p:cNvPr id="1028" name="Picture 4" descr="El Principito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33" y="1591384"/>
            <a:ext cx="3764301" cy="484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8915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</TotalTime>
  <Words>3129</Words>
  <Application>Microsoft Office PowerPoint</Application>
  <PresentationFormat>Panorámica</PresentationFormat>
  <Paragraphs>259</Paragraphs>
  <Slides>90</Slides>
  <Notes>8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90</vt:i4>
      </vt:variant>
    </vt:vector>
  </HeadingPairs>
  <TitlesOfParts>
    <vt:vector size="96" baseType="lpstr">
      <vt:lpstr>Arial</vt:lpstr>
      <vt:lpstr>Calibri</vt:lpstr>
      <vt:lpstr>Calibri Light</vt:lpstr>
      <vt:lpstr>Times New Roman</vt:lpstr>
      <vt:lpstr>Tema de Office</vt:lpstr>
      <vt:lpstr>Imagen de mapa de bits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martin</cp:lastModifiedBy>
  <cp:revision>59</cp:revision>
  <dcterms:created xsi:type="dcterms:W3CDTF">2019-04-28T20:04:22Z</dcterms:created>
  <dcterms:modified xsi:type="dcterms:W3CDTF">2019-06-04T20:49:28Z</dcterms:modified>
</cp:coreProperties>
</file>