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701" r:id="rId1"/>
  </p:sldMasterIdLst>
  <p:notesMasterIdLst>
    <p:notesMasterId r:id="rId12"/>
  </p:notesMasterIdLst>
  <p:sldIdLst>
    <p:sldId id="261" r:id="rId2"/>
    <p:sldId id="268" r:id="rId3"/>
    <p:sldId id="265" r:id="rId4"/>
    <p:sldId id="269" r:id="rId5"/>
    <p:sldId id="257" r:id="rId6"/>
    <p:sldId id="258" r:id="rId7"/>
    <p:sldId id="270" r:id="rId8"/>
    <p:sldId id="267" r:id="rId9"/>
    <p:sldId id="271" r:id="rId10"/>
    <p:sldId id="266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BCAF"/>
    <a:srgbClr val="005C5C"/>
    <a:srgbClr val="79182F"/>
    <a:srgbClr val="D9A2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73" autoAdjust="0"/>
    <p:restoredTop sz="94599"/>
  </p:normalViewPr>
  <p:slideViewPr>
    <p:cSldViewPr snapToGrid="0" snapToObjects="1">
      <p:cViewPr varScale="1">
        <p:scale>
          <a:sx n="133" d="100"/>
          <a:sy n="133" d="100"/>
        </p:scale>
        <p:origin x="232" y="1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A286F-B3DF-8A4B-8467-27387D760900}" type="datetimeFigureOut">
              <a:rPr lang="en-US" smtClean="0"/>
              <a:t>2/13/19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9901AE-6F05-E34C-95E3-C5DB75FEEB2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88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ACE777-F8C2-4058-A622-90E6D006C1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D3DBD3-BBCD-4185-A9F0-82BACC4B9D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905951-3074-4606-A123-E53596F24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A410-E4F6-E64E-BBE1-C1CE93E94575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8F47FD-ADA8-47AA-A881-EA44D0B33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2FF6D7-564F-4539-A844-F2CDA73AE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FD32-384B-7542-8D8A-360F43CF44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84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D8B56-7240-4A16-A724-3E42E478D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EDB8F0-93A1-441A-A840-3D8E5464D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FAC791-63D6-426B-94BC-393F36D13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A410-E4F6-E64E-BBE1-C1CE93E94575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A5135F-DEC1-44AC-A298-6F954BC5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260F57-DBB2-4B6E-88C4-1BB2FE269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FD32-384B-7542-8D8A-360F43CF44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1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22F5B-FF76-46AA-AEBE-0DBC99211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994BDA-C638-4C58-AFC1-F22A72646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BF5AF8-0009-4FDB-9094-E7E378527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A410-E4F6-E64E-BBE1-C1CE93E94575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F0967-40AA-4B37-8CD0-770AE4E3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BC0B3E-4D45-473A-9EEA-703DE416E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FD32-384B-7542-8D8A-360F43CF44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557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5CB14-B446-471B-83D5-F6CA1FC37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128FBF-92DB-4D40-AA8A-3CE951948C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AFC1272-E1C1-4194-8C65-DCE48F684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CE77FB-6419-45FB-B89D-167153D51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A410-E4F6-E64E-BBE1-C1CE93E94575}" type="datetimeFigureOut">
              <a:rPr lang="en-US" smtClean="0"/>
              <a:t>2/13/19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8E0128-0A0C-4585-91B5-4D8B7C0CF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A21F22-0454-42CF-A93D-6C0896B31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FD32-384B-7542-8D8A-360F43CF44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49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DD15F8-CE80-4884-8C27-4B4E1BCE9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52A850-E400-4EAE-B75C-240CA8941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140405-8AF9-4169-BAB9-535911437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3DAB66E-6EEA-44C8-8E63-268DA5CF3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800B0C3-0744-4AA1-8844-B00F7853BE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9A7371E-0710-4EEF-9AAB-C02C2C7A9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A410-E4F6-E64E-BBE1-C1CE93E94575}" type="datetimeFigureOut">
              <a:rPr lang="en-US" smtClean="0"/>
              <a:t>2/13/19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5CD59BB-0440-48A2-A4E3-7B9BB368C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820B456-6D66-4619-9305-DD9C1113F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FD32-384B-7542-8D8A-360F43CF44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3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79A1AD-7243-4AF8-84B3-ACB197942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5BBF6BF-4B76-4729-B4BE-2B500FDEC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A410-E4F6-E64E-BBE1-C1CE93E94575}" type="datetimeFigureOut">
              <a:rPr lang="en-US" smtClean="0"/>
              <a:t>2/13/19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0A63AF0-7D45-4980-BF70-AA628D6E9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3D08D4B-1126-4024-B593-EDCB50EAE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FD32-384B-7542-8D8A-360F43CF44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26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2395492-BE5A-4B67-B735-55B8BE61C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A410-E4F6-E64E-BBE1-C1CE93E94575}" type="datetimeFigureOut">
              <a:rPr lang="en-US" smtClean="0"/>
              <a:t>2/13/19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4B52CAD-47BA-4D37-9E9D-7929EC307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973F766-7966-41AE-9416-B1E2472A0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FD32-384B-7542-8D8A-360F43CF44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04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AA2413-3BFC-4E99-A1AE-241D6C409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36C7D6-0B27-4D4F-90F3-F9BB50F77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4F054E-39D7-489E-8C4A-C8BCAB0C3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881DEC-7431-4A9A-ABB6-588D57D58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A410-E4F6-E64E-BBE1-C1CE93E94575}" type="datetimeFigureOut">
              <a:rPr lang="en-US" smtClean="0"/>
              <a:t>2/13/19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BB21E3-9D12-4FCC-858B-2038F83C8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79A1C1-31AB-4295-9B98-0234FE9CF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FD32-384B-7542-8D8A-360F43CF44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89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A5758-B054-4EF1-8282-E9738C2C0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F089784-6412-4A44-8115-A6972B2F45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BCDAF7-94F7-452B-B828-C2C41B6B0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B5A2AF-1726-4192-838D-D4AD5CE04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A410-E4F6-E64E-BBE1-C1CE93E94575}" type="datetimeFigureOut">
              <a:rPr lang="en-US" smtClean="0"/>
              <a:t>2/13/19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6B1F5C-F925-4574-8BCD-6D555FA7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041A9D-9EBD-4F77-90F4-AD5EB6AFF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FD32-384B-7542-8D8A-360F43CF44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1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1F78E7-C272-4B50-A653-1279654DC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3B05C94-38BD-40C1-B55E-0983C8ECD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5450DF-E87D-4688-9707-D88CF1108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A410-E4F6-E64E-BBE1-C1CE93E94575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29623E-36C1-409D-9EB4-ED924F338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37792D-4E3D-429B-8E3E-A744A8954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FD32-384B-7542-8D8A-360F43CF44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18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CC856B4-0D7B-4BE3-AC79-5BE270F268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484E09A-63C7-4C6B-AED7-6EEA89B7D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012399-C188-4BA3-97CA-D945FF488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A410-E4F6-E64E-BBE1-C1CE93E94575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C76EF2-7F5A-4EC3-8595-9A245E83E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23C682-CE3E-4BB0-B66D-70EBF1AB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FD32-384B-7542-8D8A-360F43CF44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0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E8FF12-E3D5-4FB9-B20C-9CF7239A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850853B-5D8F-46FD-9CA2-83429485F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2AA450-B057-43DE-92A9-FDB2A8D7A3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3A410-E4F6-E64E-BBE1-C1CE93E94575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0A92A3-5682-4F56-B4C2-8A668E80D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FF172D-7070-431F-BFC1-B47B3C1E58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FD32-384B-7542-8D8A-360F43CF44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5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colef.mx/emif/metodologia/catalogos/emifsur/2013/Catalogo%20del%20Sistema%20Nacional%20de%20Clasificacion%20de%20Ocupaciones%20(SINCO-2011)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9611" y="4483865"/>
            <a:ext cx="9006327" cy="383098"/>
          </a:xfrm>
        </p:spPr>
        <p:txBody>
          <a:bodyPr>
            <a:noAutofit/>
          </a:bodyPr>
          <a:lstStyle/>
          <a:p>
            <a:r>
              <a:rPr lang="en-US" sz="2000" cap="small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ELABORACIÓN DEL PLAN DE CAPACITACIÓN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902034"/>
            <a:ext cx="12192000" cy="1163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-13853" y="6204057"/>
            <a:ext cx="12192000" cy="3131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670245F-786D-4244-B8D3-7CBC61BC5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12" y="-35905"/>
            <a:ext cx="3132005" cy="198374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38BE0F5-5E80-A943-A593-81784EA5B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4794" y="-54753"/>
            <a:ext cx="3621544" cy="199260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A5533F4-203A-A242-9D54-CC8437FD8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374" y="-46292"/>
            <a:ext cx="3049708" cy="198374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F38C04C-53A2-E74F-BF44-F90CD7356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6755" y="-54753"/>
            <a:ext cx="3318613" cy="1992604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2F9E08A6-D4CD-EE42-A129-1C748C66AE78}"/>
              </a:ext>
            </a:extLst>
          </p:cNvPr>
          <p:cNvSpPr/>
          <p:nvPr/>
        </p:nvSpPr>
        <p:spPr>
          <a:xfrm>
            <a:off x="-36025" y="-59746"/>
            <a:ext cx="12264050" cy="2002589"/>
          </a:xfrm>
          <a:prstGeom prst="rect">
            <a:avLst/>
          </a:prstGeom>
          <a:solidFill>
            <a:srgbClr val="31BCAF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BC057725-032A-DB4A-BBA8-C250B46D31FB}"/>
              </a:ext>
            </a:extLst>
          </p:cNvPr>
          <p:cNvSpPr/>
          <p:nvPr/>
        </p:nvSpPr>
        <p:spPr>
          <a:xfrm>
            <a:off x="3446501" y="5052608"/>
            <a:ext cx="5472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cap="small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PARA EL REGISTRO DEL CENTRO DE TRABAJO </a:t>
            </a:r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DFF4C399-DFF8-5140-9694-43E5678A0247}"/>
              </a:ext>
            </a:extLst>
          </p:cNvPr>
          <p:cNvCxnSpPr>
            <a:cxnSpLocks/>
          </p:cNvCxnSpPr>
          <p:nvPr/>
        </p:nvCxnSpPr>
        <p:spPr>
          <a:xfrm>
            <a:off x="1679611" y="4881638"/>
            <a:ext cx="9144000" cy="0"/>
          </a:xfrm>
          <a:prstGeom prst="line">
            <a:avLst/>
          </a:prstGeom>
          <a:ln w="19050">
            <a:solidFill>
              <a:srgbClr val="005C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n 22">
            <a:extLst>
              <a:ext uri="{FF2B5EF4-FFF2-40B4-BE49-F238E27FC236}">
                <a16:creationId xmlns:a16="http://schemas.microsoft.com/office/drawing/2014/main" id="{820B4A18-212B-4C4D-8EA1-8C987E40E2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3096" y="2376454"/>
            <a:ext cx="5920163" cy="185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68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76C01D-4F31-413F-8A3F-01FF531BE9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982689"/>
              </p:ext>
            </p:extLst>
          </p:nvPr>
        </p:nvGraphicFramePr>
        <p:xfrm>
          <a:off x="2030497" y="1105594"/>
          <a:ext cx="8915400" cy="516726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915400">
                  <a:extLst>
                    <a:ext uri="{9D8B030D-6E8A-4147-A177-3AD203B41FA5}">
                      <a16:colId xmlns:a16="http://schemas.microsoft.com/office/drawing/2014/main" val="3448902432"/>
                    </a:ext>
                  </a:extLst>
                </a:gridCol>
              </a:tblGrid>
              <a:tr h="354637">
                <a:tc>
                  <a:txBody>
                    <a:bodyPr/>
                    <a:lstStyle/>
                    <a:p>
                      <a:r>
                        <a:rPr lang="es-MX" dirty="0"/>
                        <a:t>1. Nombre del Centro de Trabajo:</a:t>
                      </a:r>
                      <a:endParaRPr lang="es-MX" b="0" u="sng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744679"/>
                  </a:ext>
                </a:extLst>
              </a:tr>
              <a:tr h="419126">
                <a:tc>
                  <a:txBody>
                    <a:bodyPr/>
                    <a:lstStyle/>
                    <a:p>
                      <a:endParaRPr lang="es-MX" b="0" u="sng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>
                          <a:solidFill>
                            <a:schemeClr val="bg1"/>
                          </a:solidFill>
                        </a:rPr>
                        <a:t>2. Características del Espacio de Trabajo </a:t>
                      </a: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3967"/>
                  </a:ext>
                </a:extLst>
              </a:tr>
              <a:tr h="105787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MX" u="sn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221839"/>
                  </a:ext>
                </a:extLst>
              </a:tr>
              <a:tr h="368214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s-MX" dirty="0">
                          <a:solidFill>
                            <a:schemeClr val="bg1"/>
                          </a:solidFill>
                        </a:rPr>
                        <a:t>3. Duración de la jornada de capacitación </a:t>
                      </a: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549701"/>
                  </a:ext>
                </a:extLst>
              </a:tr>
              <a:tr h="63461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05395"/>
                  </a:ext>
                </a:extLst>
              </a:tr>
              <a:tr h="49462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MX" dirty="0">
                          <a:solidFill>
                            <a:schemeClr val="bg1"/>
                          </a:solidFill>
                        </a:rPr>
                        <a:t>4. Grado escolar mínimo requerido:</a:t>
                      </a: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0983"/>
                  </a:ext>
                </a:extLst>
              </a:tr>
              <a:tr h="46714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4212207"/>
                  </a:ext>
                </a:extLst>
              </a:tr>
              <a:tr h="400096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MX" dirty="0">
                          <a:solidFill>
                            <a:schemeClr val="bg1"/>
                          </a:solidFill>
                        </a:rPr>
                        <a:t>5. Requerimientos físicos para ocupar el Espacio de trabajo, cuando aplique</a:t>
                      </a: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662019"/>
                  </a:ext>
                </a:extLst>
              </a:tr>
              <a:tr h="55972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MX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41007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051211" y="1504119"/>
            <a:ext cx="4256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Tienda internacional de productos gourmet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63345" y="2437839"/>
            <a:ext cx="8849705" cy="705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dirty="0">
                <a:solidFill>
                  <a:schemeClr val="bg1"/>
                </a:solidFill>
              </a:rPr>
              <a:t>Corresponde al área de ventas, está directamente en contacto con los clientes y abarca tanto alimentos como bebidas. Prepara degustaciones,  atiende , despacha  y cobra.     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2063345" y="3708126"/>
            <a:ext cx="8882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1"/>
                </a:solidFill>
              </a:rPr>
              <a:t>Número de horas al día: 8 (OCHO)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1"/>
                </a:solidFill>
              </a:rPr>
              <a:t>Número de días a la semana:   5 (CINCO)</a:t>
            </a:r>
          </a:p>
        </p:txBody>
      </p:sp>
      <p:sp>
        <p:nvSpPr>
          <p:cNvPr id="8" name="Rectangle 7"/>
          <p:cNvSpPr/>
          <p:nvPr/>
        </p:nvSpPr>
        <p:spPr>
          <a:xfrm>
            <a:off x="2063345" y="4920678"/>
            <a:ext cx="8849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1"/>
                </a:solidFill>
              </a:rPr>
              <a:t>SECUNDARIA COMPLETA</a:t>
            </a:r>
          </a:p>
        </p:txBody>
      </p:sp>
      <p:sp>
        <p:nvSpPr>
          <p:cNvPr id="9" name="Rectangle 8"/>
          <p:cNvSpPr/>
          <p:nvPr/>
        </p:nvSpPr>
        <p:spPr>
          <a:xfrm>
            <a:off x="2063346" y="5892403"/>
            <a:ext cx="8849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1"/>
                </a:solidFill>
              </a:rPr>
              <a:t>NO APLICA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733375B8-C89B-42E0-AB9D-8FA6E58049F1}"/>
              </a:ext>
            </a:extLst>
          </p:cNvPr>
          <p:cNvSpPr txBox="1"/>
          <p:nvPr/>
        </p:nvSpPr>
        <p:spPr>
          <a:xfrm>
            <a:off x="2030497" y="683669"/>
            <a:ext cx="8491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300" dirty="0" err="1">
                <a:solidFill>
                  <a:srgbClr val="005C5C"/>
                </a:solidFill>
                <a:latin typeface="Century Gothic" panose="020B0502020202020204" pitchFamily="34" charset="0"/>
              </a:rPr>
              <a:t>Llena</a:t>
            </a:r>
            <a:r>
              <a:rPr lang="en-US" sz="2000" spc="300" dirty="0">
                <a:solidFill>
                  <a:srgbClr val="005C5C"/>
                </a:solidFill>
                <a:latin typeface="Century Gothic" panose="020B0502020202020204" pitchFamily="34" charset="0"/>
              </a:rPr>
              <a:t> </a:t>
            </a:r>
            <a:r>
              <a:rPr lang="en-US" sz="2000" spc="300" dirty="0" err="1">
                <a:solidFill>
                  <a:srgbClr val="005C5C"/>
                </a:solidFill>
                <a:latin typeface="Century Gothic" panose="020B0502020202020204" pitchFamily="34" charset="0"/>
              </a:rPr>
              <a:t>ésta</a:t>
            </a:r>
            <a:r>
              <a:rPr lang="en-US" sz="2000" spc="300" dirty="0">
                <a:solidFill>
                  <a:srgbClr val="005C5C"/>
                </a:solidFill>
                <a:latin typeface="Century Gothic" panose="020B0502020202020204" pitchFamily="34" charset="0"/>
              </a:rPr>
              <a:t> sección con los datos que se </a:t>
            </a:r>
            <a:r>
              <a:rPr lang="en-US" sz="2000" spc="300" dirty="0" err="1">
                <a:solidFill>
                  <a:srgbClr val="005C5C"/>
                </a:solidFill>
                <a:latin typeface="Century Gothic" panose="020B0502020202020204" pitchFamily="34" charset="0"/>
              </a:rPr>
              <a:t>te</a:t>
            </a:r>
            <a:r>
              <a:rPr lang="en-US" sz="2000" spc="300" dirty="0">
                <a:solidFill>
                  <a:srgbClr val="005C5C"/>
                </a:solidFill>
                <a:latin typeface="Century Gothic" panose="020B0502020202020204" pitchFamily="34" charset="0"/>
              </a:rPr>
              <a:t> piden: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B738C8D-0925-0749-B1D3-A05934700266}"/>
              </a:ext>
            </a:extLst>
          </p:cNvPr>
          <p:cNvSpPr/>
          <p:nvPr/>
        </p:nvSpPr>
        <p:spPr>
          <a:xfrm>
            <a:off x="574823" y="-13369"/>
            <a:ext cx="365760" cy="849973"/>
          </a:xfrm>
          <a:prstGeom prst="rect">
            <a:avLst/>
          </a:prstGeom>
          <a:solidFill>
            <a:srgbClr val="31BC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C8770F4-DDB4-4B4F-99D8-0044DA4213B6}"/>
              </a:ext>
            </a:extLst>
          </p:cNvPr>
          <p:cNvSpPr/>
          <p:nvPr/>
        </p:nvSpPr>
        <p:spPr>
          <a:xfrm>
            <a:off x="940583" y="245414"/>
            <a:ext cx="167885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MX" dirty="0">
                <a:solidFill>
                  <a:srgbClr val="005C5C"/>
                </a:solidFill>
              </a:rPr>
              <a:t>Datos generales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8A355BA0-6732-8745-9DA7-C5D0C7BD591B}"/>
              </a:ext>
            </a:extLst>
          </p:cNvPr>
          <p:cNvSpPr txBox="1">
            <a:spLocks/>
          </p:cNvSpPr>
          <p:nvPr/>
        </p:nvSpPr>
        <p:spPr>
          <a:xfrm>
            <a:off x="545729" y="194586"/>
            <a:ext cx="490451" cy="554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800" b="1" dirty="0">
                <a:solidFill>
                  <a:schemeClr val="bg1"/>
                </a:solidFill>
              </a:rPr>
              <a:t>1</a:t>
            </a:r>
            <a:endParaRPr lang="es-MX" sz="2000" dirty="0">
              <a:solidFill>
                <a:schemeClr val="bg1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AC294A8-DEE0-CA4E-B712-B2E11AC2F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12" y="827955"/>
            <a:ext cx="1738725" cy="54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69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2E0CC3-C2BE-4824-997A-A35901784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633" y="969180"/>
            <a:ext cx="10515600" cy="741780"/>
          </a:xfrm>
        </p:spPr>
        <p:txBody>
          <a:bodyPr>
            <a:normAutofit/>
          </a:bodyPr>
          <a:lstStyle/>
          <a:p>
            <a:r>
              <a:rPr lang="es-MX" sz="2000" spc="300" dirty="0">
                <a:solidFill>
                  <a:srgbClr val="005C5C"/>
                </a:solidFill>
                <a:latin typeface="Century Gothic" panose="020B0502020202020204" pitchFamily="34" charset="0"/>
              </a:rPr>
              <a:t>Características y contenido de la capacitación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1D6D69B-9DCA-4EBD-A36B-C732B2CFC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820508"/>
              </p:ext>
            </p:extLst>
          </p:nvPr>
        </p:nvGraphicFramePr>
        <p:xfrm>
          <a:off x="1777833" y="1817688"/>
          <a:ext cx="8915400" cy="251512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915400">
                  <a:extLst>
                    <a:ext uri="{9D8B030D-6E8A-4147-A177-3AD203B41FA5}">
                      <a16:colId xmlns:a16="http://schemas.microsoft.com/office/drawing/2014/main" val="3448902432"/>
                    </a:ext>
                  </a:extLst>
                </a:gridCol>
              </a:tblGrid>
              <a:tr h="432272">
                <a:tc>
                  <a:txBody>
                    <a:bodyPr/>
                    <a:lstStyle/>
                    <a:p>
                      <a:r>
                        <a:rPr lang="es-MX" dirty="0"/>
                        <a:t>6. Describe qué hace la empresa:</a:t>
                      </a:r>
                      <a:endParaRPr lang="es-MX" b="0" u="sng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744679"/>
                  </a:ext>
                </a:extLst>
              </a:tr>
              <a:tr h="432272">
                <a:tc>
                  <a:txBody>
                    <a:bodyPr/>
                    <a:lstStyle/>
                    <a:p>
                      <a:endParaRPr lang="es-MX" b="0" u="non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6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>
                          <a:solidFill>
                            <a:schemeClr val="bg1"/>
                          </a:solidFill>
                        </a:rPr>
                        <a:t>7. Explica en qué vas a capacitar</a:t>
                      </a: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3967"/>
                  </a:ext>
                </a:extLst>
              </a:tr>
              <a:tr h="4126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523160"/>
                  </a:ext>
                </a:extLst>
              </a:tr>
              <a:tr h="4126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solidFill>
                            <a:schemeClr val="bg1"/>
                          </a:solidFill>
                        </a:rPr>
                        <a:t>8. Enlista y describe las actividades que realizará el becario*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307714"/>
                  </a:ext>
                </a:extLst>
              </a:tr>
              <a:tr h="4126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150408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777833" y="2287581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Comercializa  alimentos , vinos y licores gourmet en tienda y a través de eCommerce 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633" y="3098368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MX" dirty="0">
                <a:solidFill>
                  <a:schemeClr val="bg1"/>
                </a:solidFill>
              </a:rPr>
              <a:t>El espacio de trabajo corresponde al empleado encargado de ventas en tienda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524856A-7932-234E-986A-56B18D316A1A}"/>
              </a:ext>
            </a:extLst>
          </p:cNvPr>
          <p:cNvSpPr/>
          <p:nvPr/>
        </p:nvSpPr>
        <p:spPr>
          <a:xfrm>
            <a:off x="574823" y="-13369"/>
            <a:ext cx="365760" cy="849973"/>
          </a:xfrm>
          <a:prstGeom prst="rect">
            <a:avLst/>
          </a:prstGeom>
          <a:solidFill>
            <a:srgbClr val="31BC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A72E3E8-12E9-0742-9057-0165E8010813}"/>
              </a:ext>
            </a:extLst>
          </p:cNvPr>
          <p:cNvSpPr/>
          <p:nvPr/>
        </p:nvSpPr>
        <p:spPr>
          <a:xfrm>
            <a:off x="940583" y="245414"/>
            <a:ext cx="167885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MX" dirty="0">
                <a:solidFill>
                  <a:srgbClr val="005C5C"/>
                </a:solidFill>
              </a:rPr>
              <a:t>Datos generales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EA3EC6DA-1133-1C46-B57D-9EA7D90EFA16}"/>
              </a:ext>
            </a:extLst>
          </p:cNvPr>
          <p:cNvSpPr txBox="1">
            <a:spLocks/>
          </p:cNvSpPr>
          <p:nvPr/>
        </p:nvSpPr>
        <p:spPr>
          <a:xfrm>
            <a:off x="545729" y="194586"/>
            <a:ext cx="490451" cy="554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800" b="1" dirty="0">
                <a:solidFill>
                  <a:schemeClr val="bg1"/>
                </a:solidFill>
              </a:rPr>
              <a:t>1</a:t>
            </a:r>
            <a:endParaRPr lang="es-MX" sz="2000" dirty="0">
              <a:solidFill>
                <a:schemeClr val="bg1"/>
              </a:solidFill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57B451A-E46B-4B49-B70A-A1D55C2C7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12" y="827955"/>
            <a:ext cx="1738725" cy="54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76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CDD1B5D-E779-294B-8203-8568A9BB2A17}"/>
              </a:ext>
            </a:extLst>
          </p:cNvPr>
          <p:cNvSpPr txBox="1"/>
          <p:nvPr/>
        </p:nvSpPr>
        <p:spPr>
          <a:xfrm>
            <a:off x="2259676" y="2906815"/>
            <a:ext cx="7971905" cy="870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pc="300" dirty="0">
                <a:solidFill>
                  <a:srgbClr val="005C5C"/>
                </a:solidFill>
                <a:latin typeface="Century Gothic" panose="020B0502020202020204" pitchFamily="34" charset="0"/>
              </a:rPr>
              <a:t>*En preparación para el llenado de esta sección, realiza el siguiente procedimiento: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E0ADB3BA-4307-A845-9E3F-791C8D95B05F}"/>
              </a:ext>
            </a:extLst>
          </p:cNvPr>
          <p:cNvSpPr/>
          <p:nvPr/>
        </p:nvSpPr>
        <p:spPr>
          <a:xfrm>
            <a:off x="0" y="5943596"/>
            <a:ext cx="12205853" cy="116381"/>
          </a:xfrm>
          <a:prstGeom prst="rect">
            <a:avLst/>
          </a:prstGeom>
          <a:solidFill>
            <a:srgbClr val="31BCAF"/>
          </a:solidFill>
          <a:ln>
            <a:solidFill>
              <a:srgbClr val="31BC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31F96FEF-376C-5741-859C-FD9CDA1C76F7}"/>
              </a:ext>
            </a:extLst>
          </p:cNvPr>
          <p:cNvSpPr/>
          <p:nvPr/>
        </p:nvSpPr>
        <p:spPr>
          <a:xfrm>
            <a:off x="0" y="6245620"/>
            <a:ext cx="12192000" cy="3131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08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4456" y="2934086"/>
            <a:ext cx="5120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Ingresa a la siguiente dirección de internet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456" y="3572393"/>
            <a:ext cx="5215006" cy="56318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hlinkClick r:id="rId2" invalidUrl="https://www.colef.mx/emif/metodologia/catalogos/emifsur/2013/Catalogo del Sistema Nacional de Clasificacion de Ocupaciones (SINCO-2011).pdf"/>
              </a:rPr>
              <a:t>https://www.colef.mx/emif/metodologia/catalogos/emifsur/2013/Catalogo%20del%20Sistema%20Nacional%20de%20Clasificacion%20de%20Ocupaciones%20(SINCO-2011).pdf</a:t>
            </a:r>
            <a:endParaRPr lang="en-US" sz="11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28"/>
          <a:stretch/>
        </p:blipFill>
        <p:spPr>
          <a:xfrm>
            <a:off x="6457011" y="3217026"/>
            <a:ext cx="5249005" cy="341237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615089" y="2195422"/>
            <a:ext cx="5123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El archivo PDF </a:t>
            </a:r>
            <a:r>
              <a:rPr lang="en-US" b="1" dirty="0">
                <a:solidFill>
                  <a:srgbClr val="31BCAF"/>
                </a:solidFill>
                <a:latin typeface="Century Gothic" panose="020B0502020202020204" pitchFamily="34" charset="0"/>
              </a:rPr>
              <a:t>“Sistema nacional de clasificación de ocupaciones 2011”</a:t>
            </a:r>
            <a:r>
              <a:rPr lang="en-US" dirty="0">
                <a:solidFill>
                  <a:srgbClr val="31BCAF"/>
                </a:solidFill>
                <a:latin typeface="Century Gothic" panose="020B0502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se abrira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navegador 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5968539" y="2249099"/>
            <a:ext cx="0" cy="42381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ítulo 1">
            <a:extLst>
              <a:ext uri="{FF2B5EF4-FFF2-40B4-BE49-F238E27FC236}">
                <a16:creationId xmlns:a16="http://schemas.microsoft.com/office/drawing/2014/main" id="{07410D9D-1324-439E-9FCE-35FD07BB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895" y="199505"/>
            <a:ext cx="8919558" cy="554419"/>
          </a:xfrm>
        </p:spPr>
        <p:txBody>
          <a:bodyPr>
            <a:noAutofit/>
          </a:bodyPr>
          <a:lstStyle/>
          <a:p>
            <a:r>
              <a:rPr lang="es-MX" sz="2400" spc="300" dirty="0">
                <a:solidFill>
                  <a:srgbClr val="005C5C"/>
                </a:solidFill>
              </a:rPr>
              <a:t>CARACTERÍSTICAS Y CONTENIDO DE LA CAPACITACIÓN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07E03ECA-E00C-0043-8DCD-32C59286FDB9}"/>
              </a:ext>
            </a:extLst>
          </p:cNvPr>
          <p:cNvSpPr txBox="1">
            <a:spLocks/>
          </p:cNvSpPr>
          <p:nvPr/>
        </p:nvSpPr>
        <p:spPr>
          <a:xfrm>
            <a:off x="2491508" y="2249099"/>
            <a:ext cx="490451" cy="5544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6000" b="1" dirty="0">
                <a:solidFill>
                  <a:srgbClr val="31BCAF"/>
                </a:solidFill>
              </a:rPr>
              <a:t>1</a:t>
            </a:r>
            <a:endParaRPr lang="es-MX" sz="6000" dirty="0">
              <a:solidFill>
                <a:srgbClr val="31BCAF"/>
              </a:solidFill>
            </a:endParaRP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54F397F8-A3AD-2848-B604-54FC22F52CE7}"/>
              </a:ext>
            </a:extLst>
          </p:cNvPr>
          <p:cNvSpPr txBox="1">
            <a:spLocks/>
          </p:cNvSpPr>
          <p:nvPr/>
        </p:nvSpPr>
        <p:spPr>
          <a:xfrm>
            <a:off x="8836287" y="1542729"/>
            <a:ext cx="490451" cy="5544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6000" b="1" dirty="0">
                <a:solidFill>
                  <a:srgbClr val="31BCA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56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" r="1"/>
          <a:stretch/>
        </p:blipFill>
        <p:spPr>
          <a:xfrm>
            <a:off x="6469224" y="2091030"/>
            <a:ext cx="4103880" cy="60036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40"/>
          <a:stretch/>
        </p:blipFill>
        <p:spPr>
          <a:xfrm>
            <a:off x="6977729" y="2879237"/>
            <a:ext cx="4701264" cy="30562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16530" y="1032499"/>
            <a:ext cx="4962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El motor de </a:t>
            </a:r>
            <a:r>
              <a:rPr lang="en-US" dirty="0" err="1">
                <a:solidFill>
                  <a:srgbClr val="31BCAF"/>
                </a:solidFill>
                <a:latin typeface="Century Gothic" panose="020B0502020202020204" pitchFamily="34" charset="0"/>
              </a:rPr>
              <a:t>búsqueda</a:t>
            </a:r>
            <a:r>
              <a:rPr lang="en-US" dirty="0">
                <a:solidFill>
                  <a:srgbClr val="31BCAF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err="1">
                <a:solidFill>
                  <a:srgbClr val="31BCAF"/>
                </a:solidFill>
                <a:latin typeface="Century Gothic" panose="020B0502020202020204" pitchFamily="34" charset="0"/>
              </a:rPr>
              <a:t>encontrará</a:t>
            </a:r>
            <a:r>
              <a:rPr lang="en-US" b="1" dirty="0">
                <a:solidFill>
                  <a:srgbClr val="31BCAF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err="1">
                <a:solidFill>
                  <a:srgbClr val="31BCAF"/>
                </a:solidFill>
                <a:latin typeface="Century Gothic" panose="020B0502020202020204" pitchFamily="34" charset="0"/>
              </a:rPr>
              <a:t>todas</a:t>
            </a:r>
            <a:r>
              <a:rPr lang="en-US" b="1" dirty="0">
                <a:solidFill>
                  <a:srgbClr val="31BCAF"/>
                </a:solidFill>
                <a:latin typeface="Century Gothic" panose="020B0502020202020204" pitchFamily="34" charset="0"/>
              </a:rPr>
              <a:t> las </a:t>
            </a:r>
            <a:r>
              <a:rPr lang="en-US" b="1" dirty="0" err="1">
                <a:solidFill>
                  <a:srgbClr val="31BCAF"/>
                </a:solidFill>
                <a:latin typeface="Century Gothic" panose="020B0502020202020204" pitchFamily="34" charset="0"/>
              </a:rPr>
              <a:t>secciones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donde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se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menciona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la palabra (o palabras)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que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buscaste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36"/>
          <a:stretch/>
        </p:blipFill>
        <p:spPr>
          <a:xfrm>
            <a:off x="856210" y="3244041"/>
            <a:ext cx="4926139" cy="320248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2618509" y="2590615"/>
            <a:ext cx="166255" cy="81760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 flipH="1" flipV="1">
            <a:off x="7165493" y="5673434"/>
            <a:ext cx="685801" cy="228599"/>
          </a:xfrm>
          <a:prstGeom prst="rect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6108315" y="1663889"/>
            <a:ext cx="0" cy="42381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8354909" y="2490259"/>
            <a:ext cx="166255" cy="81760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 flipH="1" flipV="1">
            <a:off x="9578953" y="2168239"/>
            <a:ext cx="1375068" cy="404124"/>
          </a:xfrm>
          <a:prstGeom prst="rect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6567050"/>
            <a:ext cx="12192000" cy="1163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" r="1"/>
          <a:stretch/>
        </p:blipFill>
        <p:spPr>
          <a:xfrm>
            <a:off x="1302315" y="2362014"/>
            <a:ext cx="4103880" cy="600363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3389586" y="2168239"/>
            <a:ext cx="583324" cy="322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1C167979-44ED-7F44-A2C1-6000A9D6B5DA}"/>
              </a:ext>
            </a:extLst>
          </p:cNvPr>
          <p:cNvSpPr txBox="1"/>
          <p:nvPr/>
        </p:nvSpPr>
        <p:spPr>
          <a:xfrm>
            <a:off x="607888" y="1047384"/>
            <a:ext cx="52718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Dentro del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documento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abre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el motor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búsqueda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dirty="0">
                <a:solidFill>
                  <a:srgbClr val="31BCAF"/>
                </a:solidFill>
                <a:latin typeface="Century Gothic" panose="020B0502020202020204" pitchFamily="34" charset="0"/>
              </a:rPr>
              <a:t>(</a:t>
            </a:r>
            <a:r>
              <a:rPr lang="en-US" b="1" dirty="0">
                <a:solidFill>
                  <a:srgbClr val="31BCAF"/>
                </a:solidFill>
                <a:latin typeface="Century Gothic" panose="020B0502020202020204" pitchFamily="34" charset="0"/>
              </a:rPr>
              <a:t>CTRL+F)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y </a:t>
            </a: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escribe el nombre de la ocupación o Espacio de Trabajo </a:t>
            </a:r>
            <a:r>
              <a:rPr lang="es-MX" b="1" dirty="0">
                <a:solidFill>
                  <a:srgbClr val="31BCAF"/>
                </a:solidFill>
                <a:latin typeface="Century Gothic" panose="020B0502020202020204" pitchFamily="34" charset="0"/>
              </a:rPr>
              <a:t>que te interesa</a:t>
            </a:r>
            <a:r>
              <a:rPr lang="en-US" b="1" dirty="0">
                <a:solidFill>
                  <a:srgbClr val="31BCAF"/>
                </a:solidFill>
                <a:effectLst/>
                <a:latin typeface="Century Gothic" panose="020B0502020202020204" pitchFamily="34" charset="0"/>
              </a:rPr>
              <a:t> </a:t>
            </a:r>
            <a:endParaRPr lang="en-US" b="1" dirty="0">
              <a:solidFill>
                <a:srgbClr val="31BCAF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2A55DF19-AB49-414A-94E6-9268E383C7DD}"/>
              </a:ext>
            </a:extLst>
          </p:cNvPr>
          <p:cNvSpPr txBox="1">
            <a:spLocks/>
          </p:cNvSpPr>
          <p:nvPr/>
        </p:nvSpPr>
        <p:spPr>
          <a:xfrm>
            <a:off x="2753350" y="411479"/>
            <a:ext cx="490451" cy="5544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6000" b="1" dirty="0">
                <a:solidFill>
                  <a:srgbClr val="31BCAF"/>
                </a:solidFill>
              </a:rPr>
              <a:t>3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0BC9C73-1DA3-704A-B2C4-2B016047C1E3}"/>
              </a:ext>
            </a:extLst>
          </p:cNvPr>
          <p:cNvSpPr txBox="1">
            <a:spLocks/>
          </p:cNvSpPr>
          <p:nvPr/>
        </p:nvSpPr>
        <p:spPr>
          <a:xfrm>
            <a:off x="8670344" y="462185"/>
            <a:ext cx="490451" cy="5544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6000" b="1" dirty="0">
                <a:solidFill>
                  <a:srgbClr val="31BCAF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9440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5F64155-5641-2F4E-9816-EB8901077D37}"/>
              </a:ext>
            </a:extLst>
          </p:cNvPr>
          <p:cNvSpPr/>
          <p:nvPr/>
        </p:nvSpPr>
        <p:spPr>
          <a:xfrm>
            <a:off x="698269" y="1811865"/>
            <a:ext cx="5012574" cy="1701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Haz un recorrido de las secciones </a:t>
            </a: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hasta que encuentres la </a:t>
            </a:r>
            <a:r>
              <a:rPr lang="es-MX" b="1" dirty="0">
                <a:solidFill>
                  <a:srgbClr val="31BCAF"/>
                </a:solidFill>
                <a:latin typeface="Century Gothic" panose="020B0502020202020204" pitchFamily="34" charset="0"/>
              </a:rPr>
              <a:t>descripción específica de la ocupación que buscas </a:t>
            </a:r>
          </a:p>
          <a:p>
            <a:pPr>
              <a:lnSpc>
                <a:spcPct val="150000"/>
              </a:lnSpc>
            </a:pPr>
            <a:r>
              <a:rPr lang="es-MX" dirty="0">
                <a:solidFill>
                  <a:srgbClr val="005C5C"/>
                </a:solidFill>
                <a:latin typeface="Century Gothic" panose="020B0502020202020204" pitchFamily="34" charset="0"/>
              </a:rPr>
              <a:t>(utiliza las flechas en el buscador)</a:t>
            </a:r>
            <a:r>
              <a:rPr lang="en-US" dirty="0">
                <a:solidFill>
                  <a:srgbClr val="005C5C"/>
                </a:solidFill>
                <a:latin typeface="Century Gothic" panose="020B0502020202020204" pitchFamily="34" charset="0"/>
              </a:rPr>
              <a:t> </a:t>
            </a:r>
            <a:endParaRPr lang="es-MX" dirty="0">
              <a:solidFill>
                <a:srgbClr val="005C5C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F9A6C436-9A3F-4D44-A472-8C2F468940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40"/>
          <a:stretch/>
        </p:blipFill>
        <p:spPr>
          <a:xfrm>
            <a:off x="5885411" y="1437416"/>
            <a:ext cx="5387888" cy="3502663"/>
          </a:xfrm>
          <a:prstGeom prst="rect">
            <a:avLst/>
          </a:prstGeom>
        </p:spPr>
      </p:pic>
      <p:pic>
        <p:nvPicPr>
          <p:cNvPr id="6" name="Picture 33">
            <a:extLst>
              <a:ext uri="{FF2B5EF4-FFF2-40B4-BE49-F238E27FC236}">
                <a16:creationId xmlns:a16="http://schemas.microsoft.com/office/drawing/2014/main" id="{9F5464ED-B491-3643-BA89-6DBDD2B73B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" r="1"/>
          <a:stretch/>
        </p:blipFill>
        <p:spPr>
          <a:xfrm>
            <a:off x="714895" y="4339717"/>
            <a:ext cx="4103880" cy="600363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C305C585-998A-5C42-B91A-99B018DC6F7E}"/>
              </a:ext>
            </a:extLst>
          </p:cNvPr>
          <p:cNvSpPr/>
          <p:nvPr/>
        </p:nvSpPr>
        <p:spPr>
          <a:xfrm>
            <a:off x="3616035" y="4473643"/>
            <a:ext cx="681644" cy="332509"/>
          </a:xfrm>
          <a:prstGeom prst="rect">
            <a:avLst/>
          </a:prstGeom>
          <a:noFill/>
          <a:ln w="19050">
            <a:solidFill>
              <a:srgbClr val="31BC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lecha abajo 7">
            <a:extLst>
              <a:ext uri="{FF2B5EF4-FFF2-40B4-BE49-F238E27FC236}">
                <a16:creationId xmlns:a16="http://schemas.microsoft.com/office/drawing/2014/main" id="{F8FA0B98-77D5-EF47-94E6-7261BAF11B52}"/>
              </a:ext>
            </a:extLst>
          </p:cNvPr>
          <p:cNvSpPr/>
          <p:nvPr/>
        </p:nvSpPr>
        <p:spPr>
          <a:xfrm>
            <a:off x="3890356" y="3544350"/>
            <a:ext cx="174567" cy="869708"/>
          </a:xfrm>
          <a:prstGeom prst="downArrow">
            <a:avLst/>
          </a:prstGeom>
          <a:solidFill>
            <a:srgbClr val="005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44F67998-908E-DD43-911C-E0266CF54270}"/>
              </a:ext>
            </a:extLst>
          </p:cNvPr>
          <p:cNvSpPr txBox="1">
            <a:spLocks/>
          </p:cNvSpPr>
          <p:nvPr/>
        </p:nvSpPr>
        <p:spPr>
          <a:xfrm>
            <a:off x="2452424" y="1160206"/>
            <a:ext cx="490451" cy="5544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6000" b="1" dirty="0">
                <a:solidFill>
                  <a:srgbClr val="31BCAF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4347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5793" y="3317294"/>
            <a:ext cx="39541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Una vez que aparezca la descripción, revisa las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funciones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 y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determina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cuáles de ellas se incluirán en la capacitación.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"/>
          <a:stretch/>
        </p:blipFill>
        <p:spPr>
          <a:xfrm>
            <a:off x="6197684" y="1628673"/>
            <a:ext cx="4844323" cy="45775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887" y="993787"/>
            <a:ext cx="5527548" cy="299759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cxnSp>
        <p:nvCxnSpPr>
          <p:cNvPr id="6" name="Straight Arrow Connector 5"/>
          <p:cNvCxnSpPr/>
          <p:nvPr/>
        </p:nvCxnSpPr>
        <p:spPr>
          <a:xfrm flipV="1">
            <a:off x="8337502" y="1278927"/>
            <a:ext cx="282343" cy="1084527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 flipH="1" flipV="1">
            <a:off x="6788955" y="2385578"/>
            <a:ext cx="2687956" cy="149662"/>
          </a:xfrm>
          <a:prstGeom prst="rect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3E49080C-DA1A-544B-81C7-1205A27E33BD}"/>
              </a:ext>
            </a:extLst>
          </p:cNvPr>
          <p:cNvSpPr txBox="1">
            <a:spLocks/>
          </p:cNvSpPr>
          <p:nvPr/>
        </p:nvSpPr>
        <p:spPr>
          <a:xfrm>
            <a:off x="2136540" y="2535240"/>
            <a:ext cx="490451" cy="5544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6000" b="1" dirty="0">
                <a:solidFill>
                  <a:srgbClr val="31BCA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87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3C94D10-8F0F-8B40-9E16-2D99D8A8E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818365"/>
              </p:ext>
            </p:extLst>
          </p:nvPr>
        </p:nvGraphicFramePr>
        <p:xfrm>
          <a:off x="5633431" y="1534937"/>
          <a:ext cx="5752045" cy="463778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752045">
                  <a:extLst>
                    <a:ext uri="{9D8B030D-6E8A-4147-A177-3AD203B41FA5}">
                      <a16:colId xmlns:a16="http://schemas.microsoft.com/office/drawing/2014/main" val="3448902432"/>
                    </a:ext>
                  </a:extLst>
                </a:gridCol>
              </a:tblGrid>
              <a:tr h="5041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solidFill>
                            <a:schemeClr val="bg1"/>
                          </a:solidFill>
                        </a:rPr>
                        <a:t>8. Enlista y describe las actividades que realizará el becario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307714"/>
                  </a:ext>
                </a:extLst>
              </a:tr>
              <a:tr h="4133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150408"/>
                  </a:ext>
                </a:extLst>
              </a:tr>
            </a:tbl>
          </a:graphicData>
        </a:graphic>
      </p:graphicFrame>
      <p:sp>
        <p:nvSpPr>
          <p:cNvPr id="5" name="TextBox 1">
            <a:extLst>
              <a:ext uri="{FF2B5EF4-FFF2-40B4-BE49-F238E27FC236}">
                <a16:creationId xmlns:a16="http://schemas.microsoft.com/office/drawing/2014/main" id="{F4A6B137-A6E5-0548-B4D8-ACC8B31AA4DA}"/>
              </a:ext>
            </a:extLst>
          </p:cNvPr>
          <p:cNvSpPr txBox="1"/>
          <p:nvPr/>
        </p:nvSpPr>
        <p:spPr>
          <a:xfrm>
            <a:off x="806524" y="3286197"/>
            <a:ext cx="45551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Estas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funciones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corresponden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a las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actividades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que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realizará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el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becario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.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Si 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Centro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Trabajo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la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capacitación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incluirá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err="1">
                <a:solidFill>
                  <a:srgbClr val="31BCAF"/>
                </a:solidFill>
                <a:latin typeface="Century Gothic" panose="020B0502020202020204" pitchFamily="34" charset="0"/>
              </a:rPr>
              <a:t>otras</a:t>
            </a:r>
            <a:r>
              <a:rPr lang="en-US" b="1" dirty="0">
                <a:solidFill>
                  <a:srgbClr val="31BCAF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err="1">
                <a:solidFill>
                  <a:srgbClr val="31BCAF"/>
                </a:solidFill>
                <a:latin typeface="Century Gothic" panose="020B0502020202020204" pitchFamily="34" charset="0"/>
              </a:rPr>
              <a:t>actividades</a:t>
            </a:r>
            <a:r>
              <a:rPr lang="en-US" b="1" dirty="0">
                <a:solidFill>
                  <a:srgbClr val="31BCAF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err="1">
                <a:solidFill>
                  <a:srgbClr val="31BCAF"/>
                </a:solidFill>
                <a:latin typeface="Century Gothic" panose="020B0502020202020204" pitchFamily="34" charset="0"/>
              </a:rPr>
              <a:t>más</a:t>
            </a:r>
            <a:r>
              <a:rPr lang="en-US" b="1" dirty="0">
                <a:solidFill>
                  <a:srgbClr val="31BCAF"/>
                </a:solidFill>
                <a:latin typeface="Century Gothic" panose="020B0502020202020204" pitchFamily="34" charset="0"/>
              </a:rPr>
              <a:t>, </a:t>
            </a:r>
            <a:r>
              <a:rPr lang="en-US" b="1" dirty="0" err="1">
                <a:solidFill>
                  <a:srgbClr val="31BCAF"/>
                </a:solidFill>
                <a:latin typeface="Century Gothic" panose="020B0502020202020204" pitchFamily="34" charset="0"/>
              </a:rPr>
              <a:t>inclúyelas</a:t>
            </a:r>
            <a:r>
              <a:rPr lang="en-US" b="1" dirty="0">
                <a:solidFill>
                  <a:srgbClr val="31BCAF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err="1">
                <a:solidFill>
                  <a:srgbClr val="31BCAF"/>
                </a:solidFill>
                <a:latin typeface="Century Gothic" panose="020B0502020202020204" pitchFamily="34" charset="0"/>
              </a:rPr>
              <a:t>también</a:t>
            </a:r>
            <a:r>
              <a:rPr lang="en-US" b="1" dirty="0">
                <a:solidFill>
                  <a:srgbClr val="31BCAF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err="1">
                <a:solidFill>
                  <a:srgbClr val="31BCAF"/>
                </a:solidFill>
                <a:latin typeface="Century Gothic" panose="020B0502020202020204" pitchFamily="34" charset="0"/>
              </a:rPr>
              <a:t>en</a:t>
            </a:r>
            <a:r>
              <a:rPr lang="en-US" b="1" dirty="0">
                <a:solidFill>
                  <a:srgbClr val="31BCAF"/>
                </a:solidFill>
                <a:latin typeface="Century Gothic" panose="020B0502020202020204" pitchFamily="34" charset="0"/>
              </a:rPr>
              <a:t> el </a:t>
            </a:r>
            <a:r>
              <a:rPr lang="en-US" b="1" dirty="0" err="1">
                <a:solidFill>
                  <a:srgbClr val="31BCAF"/>
                </a:solidFill>
                <a:latin typeface="Century Gothic" panose="020B0502020202020204" pitchFamily="34" charset="0"/>
              </a:rPr>
              <a:t>mismo</a:t>
            </a:r>
            <a:r>
              <a:rPr lang="en-US" b="1" dirty="0">
                <a:solidFill>
                  <a:srgbClr val="31BCAF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err="1">
                <a:solidFill>
                  <a:srgbClr val="31BCAF"/>
                </a:solidFill>
                <a:latin typeface="Century Gothic" panose="020B0502020202020204" pitchFamily="34" charset="0"/>
              </a:rPr>
              <a:t>listado</a:t>
            </a:r>
            <a:r>
              <a:rPr lang="en-US" b="1" dirty="0">
                <a:solidFill>
                  <a:srgbClr val="31BCAF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6" name="Rectangle 35">
            <a:extLst>
              <a:ext uri="{FF2B5EF4-FFF2-40B4-BE49-F238E27FC236}">
                <a16:creationId xmlns:a16="http://schemas.microsoft.com/office/drawing/2014/main" id="{6CAB3DFF-C070-8C49-97A4-DD885A6DA770}"/>
              </a:ext>
            </a:extLst>
          </p:cNvPr>
          <p:cNvSpPr/>
          <p:nvPr/>
        </p:nvSpPr>
        <p:spPr>
          <a:xfrm>
            <a:off x="5887665" y="3830898"/>
            <a:ext cx="5479226" cy="510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1200"/>
              </a:spcAft>
              <a:buFont typeface="Arial" charset="0"/>
              <a:buChar char="•"/>
            </a:pPr>
            <a:r>
              <a:rPr lang="es-MX" sz="1300" dirty="0"/>
              <a:t>Proporcionar Información sobre el producto, tanto de sus principales características, así como el origen geográfico y biológico del mismo</a:t>
            </a:r>
            <a:endParaRPr lang="es-MX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36">
            <a:extLst>
              <a:ext uri="{FF2B5EF4-FFF2-40B4-BE49-F238E27FC236}">
                <a16:creationId xmlns:a16="http://schemas.microsoft.com/office/drawing/2014/main" id="{76350331-7F24-604E-8D02-C7AFB862FADD}"/>
              </a:ext>
            </a:extLst>
          </p:cNvPr>
          <p:cNvSpPr/>
          <p:nvPr/>
        </p:nvSpPr>
        <p:spPr>
          <a:xfrm>
            <a:off x="5887665" y="3211653"/>
            <a:ext cx="5560627" cy="510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1200"/>
              </a:spcAft>
              <a:buFont typeface="Arial" charset="0"/>
              <a:buChar char="•"/>
            </a:pPr>
            <a:r>
              <a:rPr lang="es-MX" sz="1300" dirty="0"/>
              <a:t>Averiguar La clase y calidad del producto que desea el cliente Para proponer el(los) producto(s) de la tienda que pudieran  satisfacerlos.</a:t>
            </a:r>
            <a:endParaRPr lang="es-MX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37">
            <a:extLst>
              <a:ext uri="{FF2B5EF4-FFF2-40B4-BE49-F238E27FC236}">
                <a16:creationId xmlns:a16="http://schemas.microsoft.com/office/drawing/2014/main" id="{B59FA345-1005-6744-AE47-764B892B9B6A}"/>
              </a:ext>
            </a:extLst>
          </p:cNvPr>
          <p:cNvSpPr/>
          <p:nvPr/>
        </p:nvSpPr>
        <p:spPr>
          <a:xfrm>
            <a:off x="5887665" y="5300198"/>
            <a:ext cx="5208458" cy="734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1200"/>
              </a:spcAft>
              <a:buFont typeface="Arial" charset="0"/>
              <a:buChar char="•"/>
            </a:pPr>
            <a:r>
              <a:rPr lang="es-MX" sz="1300" dirty="0"/>
              <a:t>Realizar  y ofrecer  preparaciones básicas para la degustación de productos cuidando que el manejo y la presentación de los productos esté acorde con la calidad gourmet</a:t>
            </a:r>
            <a:endParaRPr lang="es-MX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8F445CE-56E5-1A4B-ABAD-FA10E5C63458}"/>
              </a:ext>
            </a:extLst>
          </p:cNvPr>
          <p:cNvSpPr txBox="1"/>
          <p:nvPr/>
        </p:nvSpPr>
        <p:spPr>
          <a:xfrm>
            <a:off x="5887665" y="4898695"/>
            <a:ext cx="52084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MX" sz="1300" dirty="0"/>
              <a:t>Atender a los clientes, despachar y cobrar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C0B61FC-E599-AE42-BF85-E88875131431}"/>
              </a:ext>
            </a:extLst>
          </p:cNvPr>
          <p:cNvSpPr txBox="1"/>
          <p:nvPr/>
        </p:nvSpPr>
        <p:spPr>
          <a:xfrm>
            <a:off x="5863995" y="2189185"/>
            <a:ext cx="374270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MX" sz="1300" dirty="0"/>
              <a:t>Etiquetar las mercancías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0D451F-3543-7F49-9406-E08D30CCCA1D}"/>
              </a:ext>
            </a:extLst>
          </p:cNvPr>
          <p:cNvSpPr txBox="1"/>
          <p:nvPr/>
        </p:nvSpPr>
        <p:spPr>
          <a:xfrm>
            <a:off x="5891347" y="4425757"/>
            <a:ext cx="53794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MX" sz="1300" dirty="0"/>
              <a:t>Indicar los precios, condiciones de crédito y descuentos de los productos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1295F83E-7BFB-7D42-9624-CD95B59A9B37}"/>
              </a:ext>
            </a:extLst>
          </p:cNvPr>
          <p:cNvSpPr/>
          <p:nvPr/>
        </p:nvSpPr>
        <p:spPr>
          <a:xfrm>
            <a:off x="5863995" y="2592408"/>
            <a:ext cx="5434197" cy="510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1200"/>
              </a:spcAft>
              <a:buFont typeface="Arial" charset="0"/>
              <a:buChar char="•"/>
            </a:pPr>
            <a:r>
              <a:rPr lang="es-MX" sz="1300" dirty="0"/>
              <a:t>Acomodar la mercancía en los estantesde acuerdo con su tipo y con el tipo de manejo que requiera el producto</a:t>
            </a:r>
            <a:endParaRPr lang="es-MX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095981B-B509-3A47-9123-909EAA4B9225}"/>
              </a:ext>
            </a:extLst>
          </p:cNvPr>
          <p:cNvSpPr txBox="1">
            <a:spLocks/>
          </p:cNvSpPr>
          <p:nvPr/>
        </p:nvSpPr>
        <p:spPr>
          <a:xfrm>
            <a:off x="2469049" y="2731778"/>
            <a:ext cx="490451" cy="5544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6000" b="1" dirty="0">
                <a:solidFill>
                  <a:srgbClr val="31BCAF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84674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B3D22A3-A0B6-4383-9FFB-3003C9117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234" y="3108861"/>
            <a:ext cx="8297840" cy="1000009"/>
          </a:xfrm>
        </p:spPr>
        <p:txBody>
          <a:bodyPr>
            <a:noAutofit/>
          </a:bodyPr>
          <a:lstStyle/>
          <a:p>
            <a:br>
              <a:rPr lang="es-MX" sz="1700" dirty="0">
                <a:solidFill>
                  <a:schemeClr val="bg1"/>
                </a:solidFill>
              </a:rPr>
            </a:br>
            <a:endParaRPr lang="es-MX" sz="17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74763AF-E04D-4836-A586-EE99AB133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119588"/>
              </p:ext>
            </p:extLst>
          </p:nvPr>
        </p:nvGraphicFramePr>
        <p:xfrm>
          <a:off x="1584054" y="1253607"/>
          <a:ext cx="8915400" cy="32566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915400">
                  <a:extLst>
                    <a:ext uri="{9D8B030D-6E8A-4147-A177-3AD203B41FA5}">
                      <a16:colId xmlns:a16="http://schemas.microsoft.com/office/drawing/2014/main" val="3448902432"/>
                    </a:ext>
                  </a:extLst>
                </a:gridCol>
              </a:tblGrid>
              <a:tr h="692908">
                <a:tc>
                  <a:txBody>
                    <a:bodyPr/>
                    <a:lstStyle/>
                    <a:p>
                      <a:r>
                        <a:rPr lang="es-MX" dirty="0"/>
                        <a:t>9. Enlista las habilidades que se desarrollarán en la capacitación*</a:t>
                      </a:r>
                      <a:endParaRPr lang="es-MX" sz="1600" b="0" u="sng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744679"/>
                  </a:ext>
                </a:extLst>
              </a:tr>
              <a:tr h="2563717">
                <a:tc>
                  <a:txBody>
                    <a:bodyPr/>
                    <a:lstStyle/>
                    <a:p>
                      <a:endParaRPr lang="es-MX" sz="1800" b="0" u="none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DF6E57AB-15AF-4D9E-9016-A3A4ADEB3274}"/>
              </a:ext>
            </a:extLst>
          </p:cNvPr>
          <p:cNvSpPr txBox="1"/>
          <p:nvPr/>
        </p:nvSpPr>
        <p:spPr>
          <a:xfrm>
            <a:off x="1704109" y="5022960"/>
            <a:ext cx="9184698" cy="11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*</a:t>
            </a:r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Para elaborar el listado , analiza  y responde  la siguiente pregunta para cada una de las actividades </a:t>
            </a:r>
            <a:r>
              <a:rPr lang="es-MX" sz="1600" b="1" dirty="0">
                <a:solidFill>
                  <a:srgbClr val="31BCAF"/>
                </a:solidFill>
                <a:latin typeface="Century Gothic" panose="020B0502020202020204" pitchFamily="34" charset="0"/>
              </a:rPr>
              <a:t>incluidas en el apartado 8 </a:t>
            </a:r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: ¿Es necesario aplicar alguna(s) habilidad(es) para poder realizarla satisfactoriamente?  En caso afirmativo,  menciónala(s)</a:t>
            </a:r>
          </a:p>
        </p:txBody>
      </p:sp>
      <p:sp>
        <p:nvSpPr>
          <p:cNvPr id="7" name="CuadroTexto 32">
            <a:extLst>
              <a:ext uri="{FF2B5EF4-FFF2-40B4-BE49-F238E27FC236}">
                <a16:creationId xmlns:a16="http://schemas.microsoft.com/office/drawing/2014/main" id="{7195AFA5-A52B-443F-8B23-D6C3FBF1FCFC}"/>
              </a:ext>
            </a:extLst>
          </p:cNvPr>
          <p:cNvSpPr txBox="1"/>
          <p:nvPr/>
        </p:nvSpPr>
        <p:spPr>
          <a:xfrm>
            <a:off x="2066573" y="2103691"/>
            <a:ext cx="374270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s-MX" sz="1700" dirty="0">
                <a:solidFill>
                  <a:schemeClr val="bg1"/>
                </a:solidFill>
              </a:rPr>
              <a:t>Digitales básicas </a:t>
            </a:r>
          </a:p>
        </p:txBody>
      </p:sp>
      <p:sp>
        <p:nvSpPr>
          <p:cNvPr id="8" name="CuadroTexto 32">
            <a:extLst>
              <a:ext uri="{FF2B5EF4-FFF2-40B4-BE49-F238E27FC236}">
                <a16:creationId xmlns:a16="http://schemas.microsoft.com/office/drawing/2014/main" id="{7195AFA5-A52B-443F-8B23-D6C3FBF1FCFC}"/>
              </a:ext>
            </a:extLst>
          </p:cNvPr>
          <p:cNvSpPr txBox="1"/>
          <p:nvPr/>
        </p:nvSpPr>
        <p:spPr>
          <a:xfrm>
            <a:off x="2066572" y="2616730"/>
            <a:ext cx="374270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700" dirty="0">
                <a:solidFill>
                  <a:schemeClr val="bg1"/>
                </a:solidFill>
              </a:rPr>
              <a:t>Para comunicarse verbalmente </a:t>
            </a:r>
          </a:p>
        </p:txBody>
      </p:sp>
      <p:sp>
        <p:nvSpPr>
          <p:cNvPr id="9" name="CuadroTexto 32">
            <a:extLst>
              <a:ext uri="{FF2B5EF4-FFF2-40B4-BE49-F238E27FC236}">
                <a16:creationId xmlns:a16="http://schemas.microsoft.com/office/drawing/2014/main" id="{7195AFA5-A52B-443F-8B23-D6C3FBF1FCFC}"/>
              </a:ext>
            </a:extLst>
          </p:cNvPr>
          <p:cNvSpPr txBox="1"/>
          <p:nvPr/>
        </p:nvSpPr>
        <p:spPr>
          <a:xfrm>
            <a:off x="2066571" y="3160011"/>
            <a:ext cx="374270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700">
                <a:solidFill>
                  <a:schemeClr val="bg1"/>
                </a:solidFill>
              </a:rPr>
              <a:t>Para el cálculo aritmético</a:t>
            </a:r>
            <a:endParaRPr lang="es-MX" sz="1700" dirty="0">
              <a:solidFill>
                <a:schemeClr val="bg1"/>
              </a:solidFill>
            </a:endParaRPr>
          </a:p>
        </p:txBody>
      </p:sp>
      <p:sp>
        <p:nvSpPr>
          <p:cNvPr id="10" name="CuadroTexto 32">
            <a:extLst>
              <a:ext uri="{FF2B5EF4-FFF2-40B4-BE49-F238E27FC236}">
                <a16:creationId xmlns:a16="http://schemas.microsoft.com/office/drawing/2014/main" id="{7195AFA5-A52B-443F-8B23-D6C3FBF1FCFC}"/>
              </a:ext>
            </a:extLst>
          </p:cNvPr>
          <p:cNvSpPr txBox="1"/>
          <p:nvPr/>
        </p:nvSpPr>
        <p:spPr>
          <a:xfrm>
            <a:off x="2066571" y="3740955"/>
            <a:ext cx="39086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700" dirty="0">
                <a:solidFill>
                  <a:schemeClr val="bg1"/>
                </a:solidFill>
              </a:rPr>
              <a:t>Para la búsqueda  de datos e información en distintos fuentes</a:t>
            </a:r>
          </a:p>
        </p:txBody>
      </p:sp>
      <p:sp>
        <p:nvSpPr>
          <p:cNvPr id="11" name="CuadroTexto 32">
            <a:extLst>
              <a:ext uri="{FF2B5EF4-FFF2-40B4-BE49-F238E27FC236}">
                <a16:creationId xmlns:a16="http://schemas.microsoft.com/office/drawing/2014/main" id="{7195AFA5-A52B-443F-8B23-D6C3FBF1FCFC}"/>
              </a:ext>
            </a:extLst>
          </p:cNvPr>
          <p:cNvSpPr txBox="1"/>
          <p:nvPr/>
        </p:nvSpPr>
        <p:spPr>
          <a:xfrm>
            <a:off x="6717275" y="3652051"/>
            <a:ext cx="33402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700" dirty="0">
                <a:solidFill>
                  <a:schemeClr val="bg1"/>
                </a:solidFill>
              </a:rPr>
              <a:t>Para el registro de datos e información  en distintos medios</a:t>
            </a:r>
          </a:p>
        </p:txBody>
      </p:sp>
      <p:sp>
        <p:nvSpPr>
          <p:cNvPr id="12" name="CuadroTexto 32">
            <a:extLst>
              <a:ext uri="{FF2B5EF4-FFF2-40B4-BE49-F238E27FC236}">
                <a16:creationId xmlns:a16="http://schemas.microsoft.com/office/drawing/2014/main" id="{7195AFA5-A52B-443F-8B23-D6C3FBF1FCFC}"/>
              </a:ext>
            </a:extLst>
          </p:cNvPr>
          <p:cNvSpPr txBox="1"/>
          <p:nvPr/>
        </p:nvSpPr>
        <p:spPr>
          <a:xfrm>
            <a:off x="6717275" y="1980580"/>
            <a:ext cx="374270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700" dirty="0">
                <a:solidFill>
                  <a:schemeClr val="bg1"/>
                </a:solidFill>
              </a:rPr>
              <a:t>Para  el manejo, limpieza y revisión física  de productos </a:t>
            </a:r>
          </a:p>
        </p:txBody>
      </p:sp>
      <p:sp>
        <p:nvSpPr>
          <p:cNvPr id="13" name="CuadroTexto 32">
            <a:extLst>
              <a:ext uri="{FF2B5EF4-FFF2-40B4-BE49-F238E27FC236}">
                <a16:creationId xmlns:a16="http://schemas.microsoft.com/office/drawing/2014/main" id="{7195AFA5-A52B-443F-8B23-D6C3FBF1FCFC}"/>
              </a:ext>
            </a:extLst>
          </p:cNvPr>
          <p:cNvSpPr txBox="1"/>
          <p:nvPr/>
        </p:nvSpPr>
        <p:spPr>
          <a:xfrm>
            <a:off x="6717275" y="2739685"/>
            <a:ext cx="374270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700" dirty="0">
                <a:solidFill>
                  <a:schemeClr val="bg1"/>
                </a:solidFill>
              </a:rPr>
              <a:t>Para  preparar la degustación de alimentos y bebidas</a:t>
            </a:r>
          </a:p>
        </p:txBody>
      </p:sp>
    </p:spTree>
    <p:extLst>
      <p:ext uri="{BB962C8B-B14F-4D97-AF65-F5344CB8AC3E}">
        <p14:creationId xmlns:p14="http://schemas.microsoft.com/office/powerpoint/2010/main" val="92115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2167</TotalTime>
  <Words>644</Words>
  <Application>Microsoft Macintosh PowerPoint</Application>
  <PresentationFormat>Panorámica</PresentationFormat>
  <Paragraphs>71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Características y contenido de la capacitación</vt:lpstr>
      <vt:lpstr>Presentación de PowerPoint</vt:lpstr>
      <vt:lpstr>CARACTERÍSTICAS Y CONTENIDO DE LA CAPACITACIÓN</vt:lpstr>
      <vt:lpstr>Presentación de PowerPoint</vt:lpstr>
      <vt:lpstr>Presentación de PowerPoint</vt:lpstr>
      <vt:lpstr>Presentación de PowerPoint</vt:lpstr>
      <vt:lpstr>Presentación de PowerPoint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carmen malpica</dc:creator>
  <cp:lastModifiedBy>Denise Zamorano</cp:lastModifiedBy>
  <cp:revision>93</cp:revision>
  <dcterms:created xsi:type="dcterms:W3CDTF">2019-01-21T19:43:33Z</dcterms:created>
  <dcterms:modified xsi:type="dcterms:W3CDTF">2019-02-13T17:54:24Z</dcterms:modified>
</cp:coreProperties>
</file>